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72" r:id="rId5"/>
    <p:sldId id="260" r:id="rId6"/>
    <p:sldId id="273" r:id="rId7"/>
    <p:sldId id="274" r:id="rId8"/>
    <p:sldId id="261" r:id="rId9"/>
    <p:sldId id="275" r:id="rId10"/>
    <p:sldId id="262" r:id="rId11"/>
    <p:sldId id="276" r:id="rId12"/>
    <p:sldId id="263" r:id="rId13"/>
    <p:sldId id="277" r:id="rId14"/>
    <p:sldId id="264" r:id="rId15"/>
    <p:sldId id="278" r:id="rId16"/>
    <p:sldId id="265" r:id="rId17"/>
    <p:sldId id="279" r:id="rId18"/>
    <p:sldId id="266" r:id="rId19"/>
    <p:sldId id="280" r:id="rId20"/>
    <p:sldId id="281" r:id="rId21"/>
    <p:sldId id="267" r:id="rId22"/>
    <p:sldId id="282" r:id="rId23"/>
    <p:sldId id="268" r:id="rId24"/>
    <p:sldId id="283" r:id="rId25"/>
    <p:sldId id="269" r:id="rId26"/>
    <p:sldId id="284" r:id="rId27"/>
    <p:sldId id="285" r:id="rId28"/>
    <p:sldId id="270" r:id="rId29"/>
    <p:sldId id="271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85B"/>
    <a:srgbClr val="28C9BF"/>
    <a:srgbClr val="EF583F"/>
    <a:srgbClr val="C65588"/>
    <a:srgbClr val="7061AA"/>
    <a:srgbClr val="0088C9"/>
    <a:srgbClr val="9364A9"/>
    <a:srgbClr val="EE2C87"/>
    <a:srgbClr val="BD3479"/>
    <a:srgbClr val="874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6247" autoAdjust="0"/>
  </p:normalViewPr>
  <p:slideViewPr>
    <p:cSldViewPr snapToGrid="0">
      <p:cViewPr>
        <p:scale>
          <a:sx n="120" d="100"/>
          <a:sy n="120" d="100"/>
        </p:scale>
        <p:origin x="162" y="-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xen\OneDrive\Bureau\OpenClassRooms\Projet%204\CSV%20exploit&#233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67-4FC7-924A-5500A57D72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467-4FC7-924A-5500A57D72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67-4FC7-924A-5500A57D72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0467-4FC7-924A-5500A57D72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67-4FC7-924A-5500A57D72B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467-4FC7-924A-5500A57D72BC}"/>
              </c:ext>
            </c:extLst>
          </c:dPt>
          <c:dLbls>
            <c:dLbl>
              <c:idx val="0"/>
              <c:layout>
                <c:manualLayout>
                  <c:x val="2.1220059429424433E-2"/>
                  <c:y val="3.488738876456499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467-4FC7-924A-5500A57D72BC}"/>
                </c:ext>
              </c:extLst>
            </c:dLbl>
            <c:dLbl>
              <c:idx val="1"/>
              <c:layout>
                <c:manualLayout>
                  <c:x val="4.8525308910938036E-3"/>
                  <c:y val="3.8144792233781562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467-4FC7-924A-5500A57D72BC}"/>
                </c:ext>
              </c:extLst>
            </c:dLbl>
            <c:dLbl>
              <c:idx val="2"/>
              <c:layout>
                <c:manualLayout>
                  <c:x val="2.5520556045442816E-2"/>
                  <c:y val="-3.120334425601372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67-4FC7-924A-5500A57D72BC}"/>
                </c:ext>
              </c:extLst>
            </c:dLbl>
            <c:dLbl>
              <c:idx val="3"/>
              <c:layout>
                <c:manualLayout>
                  <c:x val="-3.5560367729250168E-3"/>
                  <c:y val="-5.6329435477515712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467-4FC7-924A-5500A57D72BC}"/>
                </c:ext>
              </c:extLst>
            </c:dLbl>
            <c:dLbl>
              <c:idx val="4"/>
              <c:layout>
                <c:manualLayout>
                  <c:x val="-7.9931800941431084E-4"/>
                  <c:y val="-1.244309071032874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467-4FC7-924A-5500A57D72BC}"/>
                </c:ext>
              </c:extLst>
            </c:dLbl>
            <c:dLbl>
              <c:idx val="5"/>
              <c:layout>
                <c:manualLayout>
                  <c:x val="-2.0927661566698591E-2"/>
                  <c:y val="1.7443261332100474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467-4FC7-924A-5500A57D72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 </c:v>
                </c:pt>
                <c:pt idx="1">
                  <c:v>Pertes </c:v>
                </c:pt>
                <c:pt idx="2">
                  <c:v>Nourriture </c:v>
                </c:pt>
                <c:pt idx="3">
                  <c:v>Semences </c:v>
                </c:pt>
                <c:pt idx="4">
                  <c:v>Traitement </c:v>
                </c:pt>
                <c:pt idx="5">
                  <c:v>Autres Utilisations 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13.231999999999999</c:v>
                </c:pt>
                <c:pt idx="1">
                  <c:v>4.6459999999999999</c:v>
                </c:pt>
                <c:pt idx="2">
                  <c:v>49.369</c:v>
                </c:pt>
                <c:pt idx="3">
                  <c:v>1.575</c:v>
                </c:pt>
                <c:pt idx="4">
                  <c:v>22.454000000000001</c:v>
                </c:pt>
                <c:pt idx="5">
                  <c:v>8.8219999999999992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7-4FC7-924A-5500A57D7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783711846713738"/>
          <c:y val="0.17811764971120689"/>
          <c:w val="0.27224207273307183"/>
          <c:h val="0.545430834061843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1800" dirty="0" err="1"/>
              <a:t>Sorgho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Sorgho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F6-4C8C-9832-265C2B7692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F6-4C8C-9832-265C2B7692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F6-4C8C-9832-265C2B7692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F6-4C8C-9832-265C2B76927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F6-4C8C-9832-265C2B76927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F6-4C8C-9832-265C2B7692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42.59</c:v>
                </c:pt>
                <c:pt idx="1">
                  <c:v>4.72</c:v>
                </c:pt>
                <c:pt idx="2">
                  <c:v>41.48</c:v>
                </c:pt>
                <c:pt idx="3">
                  <c:v>1.35</c:v>
                </c:pt>
                <c:pt idx="4">
                  <c:v>6.35</c:v>
                </c:pt>
                <c:pt idx="5">
                  <c:v>3.52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8F6-4C8C-9832-265C2B769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Blé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B7-4AE7-AB48-5154866A5C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B7-4AE7-AB48-5154866A5C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5B7-4AE7-AB48-5154866A5C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5B7-4AE7-AB48-5154866A5C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5B7-4AE7-AB48-5154866A5C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5B7-4AE7-AB48-5154866A5C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18.39</c:v>
                </c:pt>
                <c:pt idx="1">
                  <c:v>4.12</c:v>
                </c:pt>
                <c:pt idx="2">
                  <c:v>68.09</c:v>
                </c:pt>
                <c:pt idx="3">
                  <c:v>5.1100000000000003</c:v>
                </c:pt>
                <c:pt idx="4">
                  <c:v>1.1399999999999999</c:v>
                </c:pt>
                <c:pt idx="5">
                  <c:v>3.16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5B7-4AE7-AB48-5154866A5C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850757999258327E-2"/>
          <c:y val="3.7831047155227615E-2"/>
          <c:w val="0.92025354773966905"/>
          <c:h val="0.740805067116968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Proportion par pays de la population en état de sous nutrition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Feuil1!$A$2:$A$11</c:f>
              <c:strCache>
                <c:ptCount val="10"/>
                <c:pt idx="0">
                  <c:v>Haïti</c:v>
                </c:pt>
                <c:pt idx="1">
                  <c:v>République populaire démocratique de Corée</c:v>
                </c:pt>
                <c:pt idx="2">
                  <c:v>Madagascar</c:v>
                </c:pt>
                <c:pt idx="3">
                  <c:v>Libéria</c:v>
                </c:pt>
                <c:pt idx="4">
                  <c:v>Lesotho</c:v>
                </c:pt>
                <c:pt idx="5">
                  <c:v>Tchad</c:v>
                </c:pt>
                <c:pt idx="6">
                  <c:v>Rwanda</c:v>
                </c:pt>
                <c:pt idx="7">
                  <c:v>Mozambique</c:v>
                </c:pt>
                <c:pt idx="8">
                  <c:v>Timor-Leste</c:v>
                </c:pt>
                <c:pt idx="9">
                  <c:v>Afghanistan</c:v>
                </c:pt>
              </c:strCache>
            </c:strRef>
          </c:cat>
          <c:val>
            <c:numRef>
              <c:f>Feuil1!$B$2:$B$11</c:f>
              <c:numCache>
                <c:formatCode>0.00</c:formatCode>
                <c:ptCount val="10"/>
                <c:pt idx="0">
                  <c:v>48.259182000000003</c:v>
                </c:pt>
                <c:pt idx="1">
                  <c:v>47.188685</c:v>
                </c:pt>
                <c:pt idx="2">
                  <c:v>41.062924000000002</c:v>
                </c:pt>
                <c:pt idx="3">
                  <c:v>38.279741999999999</c:v>
                </c:pt>
                <c:pt idx="4">
                  <c:v>38.249437999999998</c:v>
                </c:pt>
                <c:pt idx="5">
                  <c:v>37.957605999999998</c:v>
                </c:pt>
                <c:pt idx="6">
                  <c:v>35.055619</c:v>
                </c:pt>
                <c:pt idx="7">
                  <c:v>32.810898000000002</c:v>
                </c:pt>
                <c:pt idx="8">
                  <c:v>32.173530999999997</c:v>
                </c:pt>
                <c:pt idx="9">
                  <c:v>28.928718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3E-4034-9A6B-421FE3D11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355280512"/>
        <c:axId val="355280992"/>
      </c:barChart>
      <c:catAx>
        <c:axId val="35528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55280992"/>
        <c:crossesAt val="0"/>
        <c:auto val="1"/>
        <c:lblAlgn val="ctr"/>
        <c:lblOffset val="100"/>
        <c:noMultiLvlLbl val="0"/>
      </c:catAx>
      <c:valAx>
        <c:axId val="3552809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bg1"/>
                  </a:gs>
                  <a:gs pos="97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55280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Feuil1!$A$2:$A$11</c:f>
              <c:strCache>
                <c:ptCount val="10"/>
                <c:pt idx="0">
                  <c:v>République arabe syrienne</c:v>
                </c:pt>
                <c:pt idx="1">
                  <c:v>Éthiopie</c:v>
                </c:pt>
                <c:pt idx="2">
                  <c:v>Yémen</c:v>
                </c:pt>
                <c:pt idx="3">
                  <c:v>Soudan du Sud</c:v>
                </c:pt>
                <c:pt idx="4">
                  <c:v>Soudan</c:v>
                </c:pt>
                <c:pt idx="5">
                  <c:v>Kenya</c:v>
                </c:pt>
                <c:pt idx="6">
                  <c:v>Bangladesh</c:v>
                </c:pt>
                <c:pt idx="7">
                  <c:v>Somalie</c:v>
                </c:pt>
                <c:pt idx="8">
                  <c:v>République démocratique du Congo</c:v>
                </c:pt>
                <c:pt idx="9">
                  <c:v>Niger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1858943000</c:v>
                </c:pt>
                <c:pt idx="1">
                  <c:v>1381294000</c:v>
                </c:pt>
                <c:pt idx="2">
                  <c:v>1206484000</c:v>
                </c:pt>
                <c:pt idx="3">
                  <c:v>695248000</c:v>
                </c:pt>
                <c:pt idx="4">
                  <c:v>669784000</c:v>
                </c:pt>
                <c:pt idx="5">
                  <c:v>552836000</c:v>
                </c:pt>
                <c:pt idx="6">
                  <c:v>348188000</c:v>
                </c:pt>
                <c:pt idx="7">
                  <c:v>292678000</c:v>
                </c:pt>
                <c:pt idx="8">
                  <c:v>288502000</c:v>
                </c:pt>
                <c:pt idx="9">
                  <c:v>276344000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09-4B23-80C0-CC56840A6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082435936"/>
        <c:axId val="1082429696"/>
      </c:barChart>
      <c:catAx>
        <c:axId val="108243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2429696"/>
        <c:crosses val="autoZero"/>
        <c:auto val="1"/>
        <c:lblAlgn val="ctr"/>
        <c:lblOffset val="100"/>
        <c:noMultiLvlLbl val="0"/>
      </c:catAx>
      <c:valAx>
        <c:axId val="108242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2435936"/>
        <c:crosses val="autoZero"/>
        <c:crossBetween val="between"/>
        <c:dispUnits>
          <c:builtInUnit val="billions"/>
          <c:dispUnitsLbl>
            <c:layout>
              <c:manualLayout>
                <c:xMode val="edge"/>
                <c:yMode val="edge"/>
                <c:x val="6.3786390261207776E-3"/>
                <c:y val="0.20874970481229144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0" i="0" u="none" strike="noStrike" kern="1200" baseline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fr-FR" sz="1400" b="0" i="0" u="none" strike="noStrike" kern="1200" baseline="0" dirty="0">
                      <a:solidFill>
                        <a:schemeClr val="bg1"/>
                      </a:solidFill>
                    </a:rPr>
                    <a:t>Aide alimentaire en Milliard en Tonnes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(Feuil1!$A$3,Feuil1!$A$7,Feuil1!$A$12,Feuil1!$A$15,Feuil1!$A$19)</c:f>
              <c:strCache>
                <c:ptCount val="5"/>
                <c:pt idx="0">
                  <c:v>République arabe syrienne</c:v>
                </c:pt>
                <c:pt idx="1">
                  <c:v>Soudan</c:v>
                </c:pt>
                <c:pt idx="2">
                  <c:v>Soudan du Sud</c:v>
                </c:pt>
                <c:pt idx="3">
                  <c:v>Yémen</c:v>
                </c:pt>
                <c:pt idx="4">
                  <c:v>Éthiopie</c:v>
                </c:pt>
              </c:strCache>
            </c:strRef>
          </c:cat>
          <c:val>
            <c:numRef>
              <c:f>(Feuil1!$C$1,Feuil1!$C$5,Feuil1!$C$9,Feuil1!$C$13,Feuil1!$C$17)</c:f>
              <c:numCache>
                <c:formatCode>General</c:formatCode>
                <c:ptCount val="5"/>
                <c:pt idx="0">
                  <c:v>563566000</c:v>
                </c:pt>
                <c:pt idx="1">
                  <c:v>330230000</c:v>
                </c:pt>
                <c:pt idx="2">
                  <c:v>196330000</c:v>
                </c:pt>
                <c:pt idx="3">
                  <c:v>264764000</c:v>
                </c:pt>
                <c:pt idx="4">
                  <c:v>591404000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8-456A-864E-1881EF12FC9B}"/>
            </c:ext>
          </c:extLst>
        </c:ser>
        <c:ser>
          <c:idx val="1"/>
          <c:order val="1"/>
          <c:tx>
            <c:strRef>
              <c:f>Feuil1!$B$2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(Feuil1!$A$3,Feuil1!$A$7,Feuil1!$A$12,Feuil1!$A$15,Feuil1!$A$19)</c:f>
              <c:strCache>
                <c:ptCount val="5"/>
                <c:pt idx="0">
                  <c:v>République arabe syrienne</c:v>
                </c:pt>
                <c:pt idx="1">
                  <c:v>Soudan</c:v>
                </c:pt>
                <c:pt idx="2">
                  <c:v>Soudan du Sud</c:v>
                </c:pt>
                <c:pt idx="3">
                  <c:v>Yémen</c:v>
                </c:pt>
                <c:pt idx="4">
                  <c:v>Éthiopie</c:v>
                </c:pt>
              </c:strCache>
            </c:strRef>
          </c:cat>
          <c:val>
            <c:numRef>
              <c:f>(Feuil1!$C$2,Feuil1!$C$6,Feuil1!$C$10,Feuil1!$C$14,Feuil1!$C$18)</c:f>
              <c:numCache>
                <c:formatCode>General</c:formatCode>
                <c:ptCount val="5"/>
                <c:pt idx="0">
                  <c:v>651870000</c:v>
                </c:pt>
                <c:pt idx="1">
                  <c:v>321904000</c:v>
                </c:pt>
                <c:pt idx="2">
                  <c:v>450610000</c:v>
                </c:pt>
                <c:pt idx="3">
                  <c:v>103840000</c:v>
                </c:pt>
                <c:pt idx="4">
                  <c:v>586624000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8-456A-864E-1881EF12FC9B}"/>
            </c:ext>
          </c:extLst>
        </c:ser>
        <c:ser>
          <c:idx val="2"/>
          <c:order val="2"/>
          <c:tx>
            <c:strRef>
              <c:f>Feuil1!$B$3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(Feuil1!$A$3,Feuil1!$A$7,Feuil1!$A$12,Feuil1!$A$15,Feuil1!$A$19)</c:f>
              <c:strCache>
                <c:ptCount val="5"/>
                <c:pt idx="0">
                  <c:v>République arabe syrienne</c:v>
                </c:pt>
                <c:pt idx="1">
                  <c:v>Soudan</c:v>
                </c:pt>
                <c:pt idx="2">
                  <c:v>Soudan du Sud</c:v>
                </c:pt>
                <c:pt idx="3">
                  <c:v>Yémen</c:v>
                </c:pt>
                <c:pt idx="4">
                  <c:v>Éthiopie</c:v>
                </c:pt>
              </c:strCache>
            </c:strRef>
          </c:cat>
          <c:val>
            <c:numRef>
              <c:f>(Feuil1!$C$3,Feuil1!$C$7,Feuil1!$C$11,Feuil1!$C$15,Feuil1!$C$19)</c:f>
              <c:numCache>
                <c:formatCode>General</c:formatCode>
                <c:ptCount val="5"/>
                <c:pt idx="0">
                  <c:v>524949000</c:v>
                </c:pt>
                <c:pt idx="1">
                  <c:v>17650000</c:v>
                </c:pt>
                <c:pt idx="2">
                  <c:v>48308000</c:v>
                </c:pt>
                <c:pt idx="3">
                  <c:v>372306000</c:v>
                </c:pt>
                <c:pt idx="4">
                  <c:v>203266000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8-456A-864E-1881EF12FC9B}"/>
            </c:ext>
          </c:extLst>
        </c:ser>
        <c:ser>
          <c:idx val="3"/>
          <c:order val="3"/>
          <c:tx>
            <c:strRef>
              <c:f>Feuil1!$B$4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val>
            <c:numRef>
              <c:f>(Feuil1!$C$4,Feuil1!$C$8,Feuil1!$C$12,Feuil1!$C$16,Feuil1!$C$20)</c:f>
              <c:numCache>
                <c:formatCode>General</c:formatCode>
                <c:ptCount val="5"/>
                <c:pt idx="0">
                  <c:v>118558000</c:v>
                </c:pt>
                <c:pt idx="1">
                  <c:v>0</c:v>
                </c:pt>
                <c:pt idx="2">
                  <c:v>0</c:v>
                </c:pt>
                <c:pt idx="3">
                  <c:v>465574000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38-456A-864E-1881EF12F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15822383"/>
        <c:axId val="115822863"/>
      </c:barChart>
      <c:catAx>
        <c:axId val="11582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5822863"/>
        <c:crosses val="autoZero"/>
        <c:auto val="1"/>
        <c:lblAlgn val="ctr"/>
        <c:lblOffset val="100"/>
        <c:noMultiLvlLbl val="0"/>
      </c:catAx>
      <c:valAx>
        <c:axId val="11582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5822383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2.0833551274879168E-3"/>
                <c:y val="0.22969884634682391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fr-FR" dirty="0"/>
                    <a:t>Aide alimentaire en Millions</a:t>
                  </a:r>
                  <a:r>
                    <a:rPr lang="fr-FR" baseline="0" dirty="0"/>
                    <a:t> de Tonne</a:t>
                  </a:r>
                  <a:endParaRPr lang="fr-FR" dirty="0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7253637631207035"/>
          <c:y val="6.1239300939821224E-2"/>
          <c:w val="0.19832855024287405"/>
          <c:h val="5.4133313932931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Feuil1!$A$2:$A$11</c:f>
              <c:strCache>
                <c:ptCount val="10"/>
                <c:pt idx="0">
                  <c:v>Autriche</c:v>
                </c:pt>
                <c:pt idx="1">
                  <c:v>Belgique</c:v>
                </c:pt>
                <c:pt idx="2">
                  <c:v>Turquie</c:v>
                </c:pt>
                <c:pt idx="3">
                  <c:v>États-Unis d'Amérique</c:v>
                </c:pt>
                <c:pt idx="4">
                  <c:v>Israël</c:v>
                </c:pt>
                <c:pt idx="5">
                  <c:v>Irlande</c:v>
                </c:pt>
                <c:pt idx="6">
                  <c:v>Italie</c:v>
                </c:pt>
                <c:pt idx="7">
                  <c:v>Luxembourg</c:v>
                </c:pt>
                <c:pt idx="8">
                  <c:v>Égypte</c:v>
                </c:pt>
                <c:pt idx="9">
                  <c:v>Allemagne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3770</c:v>
                </c:pt>
                <c:pt idx="1">
                  <c:v>3737</c:v>
                </c:pt>
                <c:pt idx="2">
                  <c:v>3708</c:v>
                </c:pt>
                <c:pt idx="3">
                  <c:v>3682</c:v>
                </c:pt>
                <c:pt idx="4">
                  <c:v>3610</c:v>
                </c:pt>
                <c:pt idx="5">
                  <c:v>3602</c:v>
                </c:pt>
                <c:pt idx="6">
                  <c:v>3578</c:v>
                </c:pt>
                <c:pt idx="7">
                  <c:v>3540</c:v>
                </c:pt>
                <c:pt idx="8">
                  <c:v>3518</c:v>
                </c:pt>
                <c:pt idx="9">
                  <c:v>3503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2-4E71-8968-9F8461EAA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082435936"/>
        <c:axId val="1082429696"/>
      </c:barChart>
      <c:catAx>
        <c:axId val="108243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2429696"/>
        <c:crosses val="autoZero"/>
        <c:auto val="1"/>
        <c:lblAlgn val="ctr"/>
        <c:lblOffset val="100"/>
        <c:noMultiLvlLbl val="0"/>
      </c:catAx>
      <c:valAx>
        <c:axId val="108242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8243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Disponibilité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>
              <a:glow rad="50800">
                <a:schemeClr val="bg1"/>
              </a:glow>
            </a:effectLst>
          </c:spPr>
          <c:invertIfNegative val="0"/>
          <c:cat>
            <c:strRef>
              <c:f>Feuil1!$A$2:$A$11</c:f>
              <c:strCache>
                <c:ptCount val="10"/>
                <c:pt idx="0">
                  <c:v>République centrafricaine</c:v>
                </c:pt>
                <c:pt idx="1">
                  <c:v>Zambie</c:v>
                </c:pt>
                <c:pt idx="2">
                  <c:v>Madagascar</c:v>
                </c:pt>
                <c:pt idx="3">
                  <c:v>Afghanistan</c:v>
                </c:pt>
                <c:pt idx="4">
                  <c:v>Haïti</c:v>
                </c:pt>
                <c:pt idx="5">
                  <c:v>République populaire démocratique de Corée</c:v>
                </c:pt>
                <c:pt idx="6">
                  <c:v>Tchad</c:v>
                </c:pt>
                <c:pt idx="7">
                  <c:v>Zimbabwe</c:v>
                </c:pt>
                <c:pt idx="8">
                  <c:v>Ouganda</c:v>
                </c:pt>
                <c:pt idx="9">
                  <c:v>Timor-Leste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1879</c:v>
                </c:pt>
                <c:pt idx="1">
                  <c:v>1924</c:v>
                </c:pt>
                <c:pt idx="2">
                  <c:v>2056</c:v>
                </c:pt>
                <c:pt idx="3">
                  <c:v>2087</c:v>
                </c:pt>
                <c:pt idx="4">
                  <c:v>2089</c:v>
                </c:pt>
                <c:pt idx="5">
                  <c:v>2093</c:v>
                </c:pt>
                <c:pt idx="6">
                  <c:v>2109</c:v>
                </c:pt>
                <c:pt idx="7">
                  <c:v>2113</c:v>
                </c:pt>
                <c:pt idx="8">
                  <c:v>2126</c:v>
                </c:pt>
                <c:pt idx="9">
                  <c:v>2129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1A-49A7-BB6F-0D6F2F2B3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184850416"/>
        <c:axId val="1184862896"/>
      </c:barChart>
      <c:catAx>
        <c:axId val="118485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84862896"/>
        <c:crosses val="autoZero"/>
        <c:auto val="1"/>
        <c:lblAlgn val="ctr"/>
        <c:lblOffset val="100"/>
        <c:noMultiLvlLbl val="0"/>
      </c:catAx>
      <c:valAx>
        <c:axId val="118486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8485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1.3106466830472275E-2"/>
          <c:y val="0.14100320412356768"/>
          <c:w val="9.7846006224171209E-2"/>
          <c:h val="0.28988339341065028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Blé</c:v>
                </c:pt>
              </c:strCache>
            </c:strRef>
          </c:tx>
          <c:explosion val="33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41-4AEC-8962-97D10FC204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41-4AEC-8962-97D10FC2048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41-4AEC-8962-97D10FC2048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41-4AEC-8962-97D10FC2048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41-4AEC-8962-97D10FC2048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41-4AEC-8962-97D10FC2048D}"/>
              </c:ext>
            </c:extLst>
          </c:dPt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18.39</c:v>
                </c:pt>
                <c:pt idx="1">
                  <c:v>4.12</c:v>
                </c:pt>
                <c:pt idx="2">
                  <c:v>68.09</c:v>
                </c:pt>
                <c:pt idx="3">
                  <c:v>5.1100000000000003</c:v>
                </c:pt>
                <c:pt idx="4">
                  <c:v>1.1399999999999999</c:v>
                </c:pt>
                <c:pt idx="5">
                  <c:v>3.16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7-4188-ACB1-57B4BDE6C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8418078566798526"/>
          <c:y val="0.36265122723156756"/>
          <c:w val="0.3283417449463738"/>
          <c:h val="0.488760807386897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Orge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5B-47D5-B3D9-BCEA53B9EC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5B-47D5-B3D9-BCEA53B9EC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5B-47D5-B3D9-BCEA53B9EC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5B-47D5-B3D9-BCEA53B9EC1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D5B-47D5-B3D9-BCEA53B9EC1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D5B-47D5-B3D9-BCEA53B9EC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66.19</c:v>
                </c:pt>
                <c:pt idx="1">
                  <c:v>3.41</c:v>
                </c:pt>
                <c:pt idx="2">
                  <c:v>5.0199999999999996</c:v>
                </c:pt>
                <c:pt idx="3">
                  <c:v>6.36</c:v>
                </c:pt>
                <c:pt idx="4">
                  <c:v>18.53</c:v>
                </c:pt>
                <c:pt idx="5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D5B-47D5-B3D9-BCEA53B9E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Maïs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3-40C1-B69D-664673EDE4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3-40C1-B69D-664673EDE4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63-40C1-B69D-664673EDE4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63-40C1-B69D-664673EDE41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763-40C1-B69D-664673EDE41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763-40C1-B69D-664673EDE4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57.15</c:v>
                </c:pt>
                <c:pt idx="1">
                  <c:v>4.26</c:v>
                </c:pt>
                <c:pt idx="2">
                  <c:v>13.11</c:v>
                </c:pt>
                <c:pt idx="3">
                  <c:v>0.72</c:v>
                </c:pt>
                <c:pt idx="4">
                  <c:v>4.96</c:v>
                </c:pt>
                <c:pt idx="5">
                  <c:v>19.809999999999999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763-40C1-B69D-664673EDE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1800" dirty="0" err="1"/>
              <a:t>Seigle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Seigle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16-4F90-BF0B-61EF07A22E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16-4F90-BF0B-61EF07A22E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16-4F90-BF0B-61EF07A22E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16-4F90-BF0B-61EF07A22EC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16-4F90-BF0B-61EF07A22EC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16-4F90-BF0B-61EF07A22E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49.34</c:v>
                </c:pt>
                <c:pt idx="1">
                  <c:v>3.39</c:v>
                </c:pt>
                <c:pt idx="2">
                  <c:v>32.69</c:v>
                </c:pt>
                <c:pt idx="3">
                  <c:v>7.66</c:v>
                </c:pt>
                <c:pt idx="4">
                  <c:v>6.85</c:v>
                </c:pt>
                <c:pt idx="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916-4F90-BF0B-61EF07A22E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Avoine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B6-46AE-BB3A-24B731A5E2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B6-46AE-BB3A-24B731A5E2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B6-46AE-BB3A-24B731A5E2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B6-46AE-BB3A-24B731A5E27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4B6-46AE-BB3A-24B731A5E27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4B6-46AE-BB3A-24B731A5E2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70.400000000000006</c:v>
                </c:pt>
                <c:pt idx="1">
                  <c:v>2.25</c:v>
                </c:pt>
                <c:pt idx="2">
                  <c:v>15.39</c:v>
                </c:pt>
                <c:pt idx="3">
                  <c:v>10.88</c:v>
                </c:pt>
                <c:pt idx="4">
                  <c:v>0.16</c:v>
                </c:pt>
                <c:pt idx="5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4B6-46AE-BB3A-24B731A5E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1600" dirty="0"/>
              <a:t>Millet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Millet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AC-426C-83DF-4041697E6F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AC-426C-83DF-4041697E6F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AC-426C-83DF-4041697E6F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EAC-426C-83DF-4041697E6F5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EAC-426C-83DF-4041697E6F5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EAC-426C-83DF-4041697E6F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11.01</c:v>
                </c:pt>
                <c:pt idx="1">
                  <c:v>7.61</c:v>
                </c:pt>
                <c:pt idx="2">
                  <c:v>77.069999999999993</c:v>
                </c:pt>
                <c:pt idx="3">
                  <c:v>2.2799999999999998</c:v>
                </c:pt>
                <c:pt idx="4">
                  <c:v>1.35</c:v>
                </c:pt>
                <c:pt idx="5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EAC-426C-83DF-4041697E6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1600" dirty="0" err="1"/>
              <a:t>Autres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Céréales, Autres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E-4365-B3D4-9E875F1658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E-4365-B3D4-9E875F1658E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4E-4365-B3D4-9E875F1658E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4E-4365-B3D4-9E875F1658E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4E-4365-B3D4-9E875F1658E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A4E-4365-B3D4-9E875F1658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Feuil1!$A$2:$A$8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69.069999999999993</c:v>
                </c:pt>
                <c:pt idx="1">
                  <c:v>2.87</c:v>
                </c:pt>
                <c:pt idx="2">
                  <c:v>19.52</c:v>
                </c:pt>
                <c:pt idx="3">
                  <c:v>4.37</c:v>
                </c:pt>
                <c:pt idx="4">
                  <c:v>0.57999999999999996</c:v>
                </c:pt>
                <c:pt idx="5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A4E-4365-B3D4-9E875F1658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Riz (Eq Blanchi)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65-4D63-9708-327090A34C7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65-4D63-9708-327090A34C7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65-4D63-9708-327090A34C7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265-4D63-9708-327090A34C7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265-4D63-9708-327090A34C7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265-4D63-9708-327090A34C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fr-F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Aliments pour animaux</c:v>
                </c:pt>
                <c:pt idx="1">
                  <c:v>Pertes</c:v>
                </c:pt>
                <c:pt idx="2">
                  <c:v>Nourriture</c:v>
                </c:pt>
                <c:pt idx="3">
                  <c:v>Semences</c:v>
                </c:pt>
                <c:pt idx="4">
                  <c:v>Traitement</c:v>
                </c:pt>
                <c:pt idx="5">
                  <c:v>Autres Utilisations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7.07</c:v>
                </c:pt>
                <c:pt idx="1">
                  <c:v>5.76</c:v>
                </c:pt>
                <c:pt idx="2">
                  <c:v>79.31</c:v>
                </c:pt>
                <c:pt idx="3">
                  <c:v>2.57</c:v>
                </c:pt>
                <c:pt idx="4">
                  <c:v>1.42</c:v>
                </c:pt>
                <c:pt idx="5">
                  <c:v>3.88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265-4D63-9708-327090A34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8184E-D9C1-48FA-BE68-F516F1A20397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28661-3F68-427C-8CE9-51CBCDDD8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61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3f607d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g2233f607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8,36 Milliards d’humains pouvant être nourri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7,5 Milliards d’humains sur terre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/>
              <a:t>535 Millions en état de sous nutrition</a:t>
            </a:r>
            <a:endParaRPr dirty="0"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0" i="0" dirty="0">
                <a:solidFill>
                  <a:srgbClr val="868686"/>
                </a:solidFill>
                <a:effectLst/>
                <a:highlight>
                  <a:srgbClr val="FFFFFF"/>
                </a:highlight>
                <a:latin typeface="DM Sans" panose="020F0502020204030204" pitchFamily="2" charset="0"/>
              </a:rPr>
              <a:t>Python est l’un des langages de programmation les plus couramment utilisés par les professionnels de la donnée. Ses applications ne se limitent pas seulement à la Data science : Python peut aussi être utilisé pour développer des logiciels, écrire des algorithmes ou encore gérer l’infrastructure web d’un réseau social (ex: Instagram)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la RGPD s'applique uniquement aux données personnelles des individus. Les informations purement statistiques ou agrégées concernant des pays ne sont pas soumises à la RGPD</a:t>
            </a:r>
            <a:endParaRPr dirty="0"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38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23DF789-7FAA-E4DC-A5A8-0E3536F96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648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327277"/>
            <a:ext cx="12192000" cy="5530723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01288" y="178414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 dirty="0"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/>
          <p:nvPr/>
        </p:nvSpPr>
        <p:spPr>
          <a:xfrm>
            <a:off x="0" y="0"/>
            <a:ext cx="12192000" cy="1584251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1112419" y="272361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965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042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chart" Target="../charts/chart12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chart" Target="../charts/chart13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hart" Target="../charts/chart14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chart" Target="../charts/chart15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openxmlformats.org/officeDocument/2006/relationships/chart" Target="../charts/chart16.xml"/><Relationship Id="rId7" Type="http://schemas.openxmlformats.org/officeDocument/2006/relationships/image" Target="../media/image2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18.png"/><Relationship Id="rId4" Type="http://schemas.openxmlformats.org/officeDocument/2006/relationships/image" Target="../media/image57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0E01F76-28A9-F07B-39B1-2D79026E56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648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5868" y="1"/>
            <a:ext cx="15117867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539771" y="1775875"/>
            <a:ext cx="3994015" cy="229485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Maxence VERPRAET</a:t>
            </a:r>
            <a:endParaRPr sz="2800" dirty="0"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803899" y="122751"/>
            <a:ext cx="5452533" cy="330624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/>
              <a:t>Étude sur l’alimentation dans le monde</a:t>
            </a:r>
            <a:endParaRPr dirty="0"/>
          </a:p>
        </p:txBody>
      </p:sp>
      <p:pic>
        <p:nvPicPr>
          <p:cNvPr id="124" name="Google Shape;124;p1" descr="Tout savoir sur les bienfaits d'une alimentation bio pour bébé | Autour de  bébé | Conseil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32600" y="2601838"/>
            <a:ext cx="6553200" cy="336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31E863-5AB7-7A66-78CE-B9101B202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04" y="3497451"/>
            <a:ext cx="2055547" cy="208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'évolution de l'alimentation mondiale depuis 50 ans - Clique.tv">
            <a:extLst>
              <a:ext uri="{FF2B5EF4-FFF2-40B4-BE49-F238E27FC236}">
                <a16:creationId xmlns:a16="http://schemas.microsoft.com/office/drawing/2014/main" id="{BF09D0F2-91B3-E0BA-9375-8A32C9C2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18" y="3099846"/>
            <a:ext cx="5153320" cy="3220825"/>
          </a:xfrm>
          <a:custGeom>
            <a:avLst/>
            <a:gdLst>
              <a:gd name="connsiteX0" fmla="*/ 0 w 5153320"/>
              <a:gd name="connsiteY0" fmla="*/ 0 h 3220825"/>
              <a:gd name="connsiteX1" fmla="*/ 572591 w 5153320"/>
              <a:gd name="connsiteY1" fmla="*/ 0 h 3220825"/>
              <a:gd name="connsiteX2" fmla="*/ 1196715 w 5153320"/>
              <a:gd name="connsiteY2" fmla="*/ 0 h 3220825"/>
              <a:gd name="connsiteX3" fmla="*/ 1717773 w 5153320"/>
              <a:gd name="connsiteY3" fmla="*/ 0 h 3220825"/>
              <a:gd name="connsiteX4" fmla="*/ 2290364 w 5153320"/>
              <a:gd name="connsiteY4" fmla="*/ 0 h 3220825"/>
              <a:gd name="connsiteX5" fmla="*/ 2708356 w 5153320"/>
              <a:gd name="connsiteY5" fmla="*/ 0 h 3220825"/>
              <a:gd name="connsiteX6" fmla="*/ 3126347 w 5153320"/>
              <a:gd name="connsiteY6" fmla="*/ 0 h 3220825"/>
              <a:gd name="connsiteX7" fmla="*/ 3802005 w 5153320"/>
              <a:gd name="connsiteY7" fmla="*/ 0 h 3220825"/>
              <a:gd name="connsiteX8" fmla="*/ 4477662 w 5153320"/>
              <a:gd name="connsiteY8" fmla="*/ 0 h 3220825"/>
              <a:gd name="connsiteX9" fmla="*/ 5153320 w 5153320"/>
              <a:gd name="connsiteY9" fmla="*/ 0 h 3220825"/>
              <a:gd name="connsiteX10" fmla="*/ 5153320 w 5153320"/>
              <a:gd name="connsiteY10" fmla="*/ 504596 h 3220825"/>
              <a:gd name="connsiteX11" fmla="*/ 5153320 w 5153320"/>
              <a:gd name="connsiteY11" fmla="*/ 1105817 h 3220825"/>
              <a:gd name="connsiteX12" fmla="*/ 5153320 w 5153320"/>
              <a:gd name="connsiteY12" fmla="*/ 1674829 h 3220825"/>
              <a:gd name="connsiteX13" fmla="*/ 5153320 w 5153320"/>
              <a:gd name="connsiteY13" fmla="*/ 2179425 h 3220825"/>
              <a:gd name="connsiteX14" fmla="*/ 5153320 w 5153320"/>
              <a:gd name="connsiteY14" fmla="*/ 2619604 h 3220825"/>
              <a:gd name="connsiteX15" fmla="*/ 5153320 w 5153320"/>
              <a:gd name="connsiteY15" fmla="*/ 3220825 h 3220825"/>
              <a:gd name="connsiteX16" fmla="*/ 4580729 w 5153320"/>
              <a:gd name="connsiteY16" fmla="*/ 3220825 h 3220825"/>
              <a:gd name="connsiteX17" fmla="*/ 3905071 w 5153320"/>
              <a:gd name="connsiteY17" fmla="*/ 3220825 h 3220825"/>
              <a:gd name="connsiteX18" fmla="*/ 3487080 w 5153320"/>
              <a:gd name="connsiteY18" fmla="*/ 3220825 h 3220825"/>
              <a:gd name="connsiteX19" fmla="*/ 2914489 w 5153320"/>
              <a:gd name="connsiteY19" fmla="*/ 3220825 h 3220825"/>
              <a:gd name="connsiteX20" fmla="*/ 2238831 w 5153320"/>
              <a:gd name="connsiteY20" fmla="*/ 3220825 h 3220825"/>
              <a:gd name="connsiteX21" fmla="*/ 1820840 w 5153320"/>
              <a:gd name="connsiteY21" fmla="*/ 3220825 h 3220825"/>
              <a:gd name="connsiteX22" fmla="*/ 1402848 w 5153320"/>
              <a:gd name="connsiteY22" fmla="*/ 3220825 h 3220825"/>
              <a:gd name="connsiteX23" fmla="*/ 881790 w 5153320"/>
              <a:gd name="connsiteY23" fmla="*/ 3220825 h 3220825"/>
              <a:gd name="connsiteX24" fmla="*/ 0 w 5153320"/>
              <a:gd name="connsiteY24" fmla="*/ 3220825 h 3220825"/>
              <a:gd name="connsiteX25" fmla="*/ 0 w 5153320"/>
              <a:gd name="connsiteY25" fmla="*/ 2716229 h 3220825"/>
              <a:gd name="connsiteX26" fmla="*/ 0 w 5153320"/>
              <a:gd name="connsiteY26" fmla="*/ 2276050 h 3220825"/>
              <a:gd name="connsiteX27" fmla="*/ 0 w 5153320"/>
              <a:gd name="connsiteY27" fmla="*/ 1707037 h 3220825"/>
              <a:gd name="connsiteX28" fmla="*/ 0 w 5153320"/>
              <a:gd name="connsiteY28" fmla="*/ 1202441 h 3220825"/>
              <a:gd name="connsiteX29" fmla="*/ 0 w 5153320"/>
              <a:gd name="connsiteY29" fmla="*/ 697845 h 3220825"/>
              <a:gd name="connsiteX30" fmla="*/ 0 w 5153320"/>
              <a:gd name="connsiteY30" fmla="*/ 0 h 322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53320" h="3220825" extrusionOk="0">
                <a:moveTo>
                  <a:pt x="0" y="0"/>
                </a:moveTo>
                <a:cubicBezTo>
                  <a:pt x="144860" y="-63874"/>
                  <a:pt x="392800" y="13040"/>
                  <a:pt x="572591" y="0"/>
                </a:cubicBezTo>
                <a:cubicBezTo>
                  <a:pt x="752382" y="-13040"/>
                  <a:pt x="1038640" y="40410"/>
                  <a:pt x="1196715" y="0"/>
                </a:cubicBezTo>
                <a:cubicBezTo>
                  <a:pt x="1354790" y="-40410"/>
                  <a:pt x="1600076" y="10544"/>
                  <a:pt x="1717773" y="0"/>
                </a:cubicBezTo>
                <a:cubicBezTo>
                  <a:pt x="1835470" y="-10544"/>
                  <a:pt x="2048681" y="58678"/>
                  <a:pt x="2290364" y="0"/>
                </a:cubicBezTo>
                <a:cubicBezTo>
                  <a:pt x="2532047" y="-58678"/>
                  <a:pt x="2532914" y="9306"/>
                  <a:pt x="2708356" y="0"/>
                </a:cubicBezTo>
                <a:cubicBezTo>
                  <a:pt x="2883798" y="-9306"/>
                  <a:pt x="3026241" y="10217"/>
                  <a:pt x="3126347" y="0"/>
                </a:cubicBezTo>
                <a:cubicBezTo>
                  <a:pt x="3226453" y="-10217"/>
                  <a:pt x="3570666" y="67938"/>
                  <a:pt x="3802005" y="0"/>
                </a:cubicBezTo>
                <a:cubicBezTo>
                  <a:pt x="4033344" y="-67938"/>
                  <a:pt x="4226896" y="1835"/>
                  <a:pt x="4477662" y="0"/>
                </a:cubicBezTo>
                <a:cubicBezTo>
                  <a:pt x="4728428" y="-1835"/>
                  <a:pt x="4914964" y="59293"/>
                  <a:pt x="5153320" y="0"/>
                </a:cubicBezTo>
                <a:cubicBezTo>
                  <a:pt x="5158807" y="114543"/>
                  <a:pt x="5107692" y="387963"/>
                  <a:pt x="5153320" y="504596"/>
                </a:cubicBezTo>
                <a:cubicBezTo>
                  <a:pt x="5198948" y="621229"/>
                  <a:pt x="5131163" y="847567"/>
                  <a:pt x="5153320" y="1105817"/>
                </a:cubicBezTo>
                <a:cubicBezTo>
                  <a:pt x="5175477" y="1364067"/>
                  <a:pt x="5123678" y="1554870"/>
                  <a:pt x="5153320" y="1674829"/>
                </a:cubicBezTo>
                <a:cubicBezTo>
                  <a:pt x="5182962" y="1794788"/>
                  <a:pt x="5101048" y="2022694"/>
                  <a:pt x="5153320" y="2179425"/>
                </a:cubicBezTo>
                <a:cubicBezTo>
                  <a:pt x="5205592" y="2336156"/>
                  <a:pt x="5118258" y="2491895"/>
                  <a:pt x="5153320" y="2619604"/>
                </a:cubicBezTo>
                <a:cubicBezTo>
                  <a:pt x="5188382" y="2747313"/>
                  <a:pt x="5124166" y="2981882"/>
                  <a:pt x="5153320" y="3220825"/>
                </a:cubicBezTo>
                <a:cubicBezTo>
                  <a:pt x="4941428" y="3273213"/>
                  <a:pt x="4858976" y="3208594"/>
                  <a:pt x="4580729" y="3220825"/>
                </a:cubicBezTo>
                <a:cubicBezTo>
                  <a:pt x="4302482" y="3233056"/>
                  <a:pt x="4185311" y="3206090"/>
                  <a:pt x="3905071" y="3220825"/>
                </a:cubicBezTo>
                <a:cubicBezTo>
                  <a:pt x="3624831" y="3235560"/>
                  <a:pt x="3672660" y="3180354"/>
                  <a:pt x="3487080" y="3220825"/>
                </a:cubicBezTo>
                <a:cubicBezTo>
                  <a:pt x="3301500" y="3261296"/>
                  <a:pt x="3118492" y="3211825"/>
                  <a:pt x="2914489" y="3220825"/>
                </a:cubicBezTo>
                <a:cubicBezTo>
                  <a:pt x="2710486" y="3229825"/>
                  <a:pt x="2489878" y="3203761"/>
                  <a:pt x="2238831" y="3220825"/>
                </a:cubicBezTo>
                <a:cubicBezTo>
                  <a:pt x="1987784" y="3237889"/>
                  <a:pt x="2023917" y="3199757"/>
                  <a:pt x="1820840" y="3220825"/>
                </a:cubicBezTo>
                <a:cubicBezTo>
                  <a:pt x="1617763" y="3241893"/>
                  <a:pt x="1523517" y="3202123"/>
                  <a:pt x="1402848" y="3220825"/>
                </a:cubicBezTo>
                <a:cubicBezTo>
                  <a:pt x="1282179" y="3239527"/>
                  <a:pt x="1130425" y="3207362"/>
                  <a:pt x="881790" y="3220825"/>
                </a:cubicBezTo>
                <a:cubicBezTo>
                  <a:pt x="633155" y="3234288"/>
                  <a:pt x="300741" y="3192923"/>
                  <a:pt x="0" y="3220825"/>
                </a:cubicBezTo>
                <a:cubicBezTo>
                  <a:pt x="-20318" y="3010509"/>
                  <a:pt x="18457" y="2841688"/>
                  <a:pt x="0" y="2716229"/>
                </a:cubicBezTo>
                <a:cubicBezTo>
                  <a:pt x="-18457" y="2590770"/>
                  <a:pt x="32131" y="2419090"/>
                  <a:pt x="0" y="2276050"/>
                </a:cubicBezTo>
                <a:cubicBezTo>
                  <a:pt x="-32131" y="2133010"/>
                  <a:pt x="14110" y="1905527"/>
                  <a:pt x="0" y="1707037"/>
                </a:cubicBezTo>
                <a:cubicBezTo>
                  <a:pt x="-14110" y="1508547"/>
                  <a:pt x="57764" y="1319514"/>
                  <a:pt x="0" y="1202441"/>
                </a:cubicBezTo>
                <a:cubicBezTo>
                  <a:pt x="-57764" y="1085368"/>
                  <a:pt x="38934" y="857895"/>
                  <a:pt x="0" y="697845"/>
                </a:cubicBezTo>
                <a:cubicBezTo>
                  <a:pt x="-38934" y="537795"/>
                  <a:pt x="7929" y="27977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73473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F2CCA1-97E9-EC70-0E26-A005489E33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4) Répartition de la disponibilité intérieure</a:t>
            </a:r>
            <a:endParaRPr dirty="0"/>
          </a:p>
        </p:txBody>
      </p:sp>
      <p:sp>
        <p:nvSpPr>
          <p:cNvPr id="168" name="Google Shape;168;p7"/>
          <p:cNvSpPr/>
          <p:nvPr/>
        </p:nvSpPr>
        <p:spPr>
          <a:xfrm>
            <a:off x="12513136" y="1169250"/>
            <a:ext cx="3432000" cy="2582400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Donner la part de l’alimentation humaine, animale et perdue (est-ce qu’on peut aussi calculer les autres ?)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=&gt; Graphique 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12513136" y="4040542"/>
            <a:ext cx="3432000" cy="2582400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1" i="0" u="sng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Equation </a:t>
            </a:r>
            <a:endParaRPr sz="1600" b="1" i="0" u="sng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 + Importations - Exportations + Variation de stock</a:t>
            </a:r>
            <a:endParaRPr sz="16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16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Disponibilité intérieure</a:t>
            </a:r>
            <a:endParaRPr sz="16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16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Semences + Pertes + Nourriture + Aliments pour animaux + Traitement + Autres utilisations</a:t>
            </a:r>
            <a:endParaRPr sz="16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E90443-E316-FF57-CFDA-9E9AFFB78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E1D55F69-9C74-DB9C-DBD9-52E9EC035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65224"/>
              </p:ext>
            </p:extLst>
          </p:nvPr>
        </p:nvGraphicFramePr>
        <p:xfrm>
          <a:off x="-1296537" y="1610436"/>
          <a:ext cx="13033611" cy="5391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59979C-CA76-75A8-65B6-490D7F5F2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4BD159-51DB-2CC6-D1B1-ECA4F9B9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573"/>
            <a:ext cx="12192000" cy="3454854"/>
          </a:xfrm>
          <a:prstGeom prst="rect">
            <a:avLst/>
          </a:prstGeom>
        </p:spPr>
      </p:pic>
      <p:sp>
        <p:nvSpPr>
          <p:cNvPr id="7" name="Google Shape;166;p7">
            <a:extLst>
              <a:ext uri="{FF2B5EF4-FFF2-40B4-BE49-F238E27FC236}">
                <a16:creationId xmlns:a16="http://schemas.microsoft.com/office/drawing/2014/main" id="{C1FBBB0C-B6BD-2B2B-1D91-E7E5B732F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4) Répartition de la disponibilité intérieure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93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</a:t>
            </a:r>
            <a:endParaRPr dirty="0"/>
          </a:p>
        </p:txBody>
      </p:sp>
      <p:sp>
        <p:nvSpPr>
          <p:cNvPr id="176" name="Google Shape;176;p8"/>
          <p:cNvSpPr/>
          <p:nvPr/>
        </p:nvSpPr>
        <p:spPr>
          <a:xfrm>
            <a:off x="12590384" y="1583242"/>
            <a:ext cx="4596600" cy="4914600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Noms des céréales que j’ai récupérés sur le site de la FAO 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Blé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Riz (Eq Blanchi)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Maïs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Seigle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Avoine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Millet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Sorgho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Céréales, </a:t>
            </a: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Est-ce qu’il ne faut donner que le total ou le détail par céréales et pour les humains et les animaux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ne sais pas encore, à voir.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3EC9FB-960D-4C05-06BF-E2940CB40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691EA079-EF5A-1FF9-04C6-BC52DF4BB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770402"/>
              </p:ext>
            </p:extLst>
          </p:nvPr>
        </p:nvGraphicFramePr>
        <p:xfrm>
          <a:off x="-6389608" y="3003261"/>
          <a:ext cx="10888518" cy="3675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8F5FA110-4A9F-4020-72F9-EA0E29846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576920"/>
              </p:ext>
            </p:extLst>
          </p:nvPr>
        </p:nvGraphicFramePr>
        <p:xfrm>
          <a:off x="989733" y="1689999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F8B0B3B4-0DD2-2ACF-2E12-AD3758EE6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964818"/>
              </p:ext>
            </p:extLst>
          </p:nvPr>
        </p:nvGraphicFramePr>
        <p:xfrm>
          <a:off x="7408693" y="4266974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BD42D5C7-1D60-3C2E-3FBE-B74D362E5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024237"/>
              </p:ext>
            </p:extLst>
          </p:nvPr>
        </p:nvGraphicFramePr>
        <p:xfrm>
          <a:off x="7406775" y="1689999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59FC45BA-0C1B-3016-E815-ED792BF21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43018"/>
              </p:ext>
            </p:extLst>
          </p:nvPr>
        </p:nvGraphicFramePr>
        <p:xfrm>
          <a:off x="3128747" y="4266974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A0C10C0D-F3D0-E655-F607-15D6FFE5F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143483"/>
              </p:ext>
            </p:extLst>
          </p:nvPr>
        </p:nvGraphicFramePr>
        <p:xfrm>
          <a:off x="5267761" y="4266974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B1B52C21-1429-545C-23AD-E24201C7DE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675905"/>
              </p:ext>
            </p:extLst>
          </p:nvPr>
        </p:nvGraphicFramePr>
        <p:xfrm>
          <a:off x="9545788" y="4266974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96450519-5156-A4E2-CB06-34C4F1D52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530481"/>
              </p:ext>
            </p:extLst>
          </p:nvPr>
        </p:nvGraphicFramePr>
        <p:xfrm>
          <a:off x="9545788" y="1689999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A6118F7B-57BF-F37B-9776-A9E814D0D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808721"/>
              </p:ext>
            </p:extLst>
          </p:nvPr>
        </p:nvGraphicFramePr>
        <p:xfrm>
          <a:off x="5267761" y="1689999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CCCDDF3D-A371-A599-FA57-5714FB541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838088"/>
              </p:ext>
            </p:extLst>
          </p:nvPr>
        </p:nvGraphicFramePr>
        <p:xfrm>
          <a:off x="3128747" y="1689999"/>
          <a:ext cx="2520000" cy="22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907A8C-BAC5-5F57-D327-3D35A72C79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B90C80-8A2A-5DF1-5095-26A77D84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931"/>
            <a:ext cx="12192000" cy="3700331"/>
          </a:xfrm>
          <a:prstGeom prst="rect">
            <a:avLst/>
          </a:prstGeom>
        </p:spPr>
      </p:pic>
      <p:sp>
        <p:nvSpPr>
          <p:cNvPr id="7" name="Google Shape;174;p8">
            <a:extLst>
              <a:ext uri="{FF2B5EF4-FFF2-40B4-BE49-F238E27FC236}">
                <a16:creationId xmlns:a16="http://schemas.microsoft.com/office/drawing/2014/main" id="{C28AF56B-BDDA-A92A-52BD-B5DC42940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15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Drapeau Tchad">
            <a:extLst>
              <a:ext uri="{FF2B5EF4-FFF2-40B4-BE49-F238E27FC236}">
                <a16:creationId xmlns:a16="http://schemas.microsoft.com/office/drawing/2014/main" id="{C9E0017C-EB87-5BA0-AAA2-D32B961E0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51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76113" y="-5317"/>
                  <a:pt x="274579" y="-3372"/>
                  <a:pt x="367200" y="0"/>
                </a:cubicBezTo>
                <a:cubicBezTo>
                  <a:pt x="459821" y="3372"/>
                  <a:pt x="589107" y="2483"/>
                  <a:pt x="720000" y="0"/>
                </a:cubicBezTo>
                <a:cubicBezTo>
                  <a:pt x="726699" y="138526"/>
                  <a:pt x="707825" y="200295"/>
                  <a:pt x="720000" y="338400"/>
                </a:cubicBezTo>
                <a:cubicBezTo>
                  <a:pt x="732175" y="476505"/>
                  <a:pt x="707219" y="591479"/>
                  <a:pt x="720000" y="720000"/>
                </a:cubicBezTo>
                <a:cubicBezTo>
                  <a:pt x="598630" y="703434"/>
                  <a:pt x="483095" y="721414"/>
                  <a:pt x="374400" y="720000"/>
                </a:cubicBezTo>
                <a:cubicBezTo>
                  <a:pt x="265705" y="718586"/>
                  <a:pt x="77842" y="720650"/>
                  <a:pt x="0" y="720000"/>
                </a:cubicBezTo>
                <a:cubicBezTo>
                  <a:pt x="16905" y="554835"/>
                  <a:pt x="10095" y="520920"/>
                  <a:pt x="0" y="345600"/>
                </a:cubicBezTo>
                <a:cubicBezTo>
                  <a:pt x="-10095" y="170280"/>
                  <a:pt x="-1822" y="11475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3561105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</a:rPr>
              <a:t>2017</a:t>
            </a:r>
            <a:endParaRPr dirty="0"/>
          </a:p>
        </p:txBody>
      </p:sp>
      <p:sp>
        <p:nvSpPr>
          <p:cNvPr id="183" name="Google Shape;183;p9"/>
          <p:cNvSpPr/>
          <p:nvPr/>
        </p:nvSpPr>
        <p:spPr>
          <a:xfrm>
            <a:off x="12367037" y="2639301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Graphique 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Tableau de chiffres 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voir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F019B2DC-9A7F-96FB-42B7-75A93A28C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745340"/>
              </p:ext>
            </p:extLst>
          </p:nvPr>
        </p:nvGraphicFramePr>
        <p:xfrm>
          <a:off x="333955" y="1637414"/>
          <a:ext cx="11595775" cy="4378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69D9B872-6247-922F-9DCB-8CA8F671BC37}"/>
              </a:ext>
            </a:extLst>
          </p:cNvPr>
          <p:cNvSpPr txBox="1"/>
          <p:nvPr/>
        </p:nvSpPr>
        <p:spPr>
          <a:xfrm rot="16200000">
            <a:off x="-1765895" y="3262729"/>
            <a:ext cx="3922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fr-FR" sz="1400" dirty="0">
                <a:solidFill>
                  <a:schemeClr val="bg1"/>
                </a:solidFill>
              </a:rPr>
              <a:t>Proportion de personne en état de sous nutrition en %</a:t>
            </a:r>
          </a:p>
        </p:txBody>
      </p:sp>
      <p:pic>
        <p:nvPicPr>
          <p:cNvPr id="3074" name="Picture 2" descr="Drapeau Haïti">
            <a:extLst>
              <a:ext uri="{FF2B5EF4-FFF2-40B4-BE49-F238E27FC236}">
                <a16:creationId xmlns:a16="http://schemas.microsoft.com/office/drawing/2014/main" id="{3CDC9FC1-4396-77BE-FAFB-C12434C37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6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744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59944" y="-15121"/>
                  <a:pt x="259721" y="-11451"/>
                  <a:pt x="352800" y="0"/>
                </a:cubicBezTo>
                <a:cubicBezTo>
                  <a:pt x="445879" y="11451"/>
                  <a:pt x="601690" y="2040"/>
                  <a:pt x="720000" y="0"/>
                </a:cubicBezTo>
                <a:cubicBezTo>
                  <a:pt x="707739" y="93676"/>
                  <a:pt x="730586" y="289192"/>
                  <a:pt x="720000" y="374400"/>
                </a:cubicBezTo>
                <a:cubicBezTo>
                  <a:pt x="709414" y="459608"/>
                  <a:pt x="712222" y="596905"/>
                  <a:pt x="720000" y="720000"/>
                </a:cubicBezTo>
                <a:cubicBezTo>
                  <a:pt x="603212" y="732298"/>
                  <a:pt x="492478" y="709253"/>
                  <a:pt x="374400" y="720000"/>
                </a:cubicBezTo>
                <a:cubicBezTo>
                  <a:pt x="256322" y="730747"/>
                  <a:pt x="113219" y="716696"/>
                  <a:pt x="0" y="720000"/>
                </a:cubicBezTo>
                <a:cubicBezTo>
                  <a:pt x="3525" y="619292"/>
                  <a:pt x="3732" y="541674"/>
                  <a:pt x="0" y="367200"/>
                </a:cubicBezTo>
                <a:cubicBezTo>
                  <a:pt x="-3732" y="192726"/>
                  <a:pt x="8325" y="8360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0350788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apeau Corée du Nord">
            <a:extLst>
              <a:ext uri="{FF2B5EF4-FFF2-40B4-BE49-F238E27FC236}">
                <a16:creationId xmlns:a16="http://schemas.microsoft.com/office/drawing/2014/main" id="{938F0CBC-69BF-80E4-FE69-0F974E7E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4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15102" y="-7448"/>
                  <a:pt x="178569" y="2051"/>
                  <a:pt x="345600" y="0"/>
                </a:cubicBezTo>
                <a:cubicBezTo>
                  <a:pt x="512631" y="-2051"/>
                  <a:pt x="614554" y="9160"/>
                  <a:pt x="720000" y="0"/>
                </a:cubicBezTo>
                <a:cubicBezTo>
                  <a:pt x="705271" y="163822"/>
                  <a:pt x="714151" y="259439"/>
                  <a:pt x="720000" y="345600"/>
                </a:cubicBezTo>
                <a:cubicBezTo>
                  <a:pt x="725849" y="431761"/>
                  <a:pt x="706303" y="549436"/>
                  <a:pt x="720000" y="720000"/>
                </a:cubicBezTo>
                <a:cubicBezTo>
                  <a:pt x="634429" y="727964"/>
                  <a:pt x="488016" y="705536"/>
                  <a:pt x="352800" y="720000"/>
                </a:cubicBezTo>
                <a:cubicBezTo>
                  <a:pt x="217584" y="734464"/>
                  <a:pt x="80158" y="702431"/>
                  <a:pt x="0" y="720000"/>
                </a:cubicBezTo>
                <a:cubicBezTo>
                  <a:pt x="16975" y="563056"/>
                  <a:pt x="-2182" y="505715"/>
                  <a:pt x="0" y="374400"/>
                </a:cubicBezTo>
                <a:cubicBezTo>
                  <a:pt x="2182" y="243085"/>
                  <a:pt x="9511" y="12070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7385464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rapeau Madagascar">
            <a:extLst>
              <a:ext uri="{FF2B5EF4-FFF2-40B4-BE49-F238E27FC236}">
                <a16:creationId xmlns:a16="http://schemas.microsoft.com/office/drawing/2014/main" id="{30C643A8-4883-814C-B240-D502E853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449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78473" y="2677"/>
                  <a:pt x="272475" y="9157"/>
                  <a:pt x="367200" y="0"/>
                </a:cubicBezTo>
                <a:cubicBezTo>
                  <a:pt x="461925" y="-9157"/>
                  <a:pt x="544812" y="13291"/>
                  <a:pt x="720000" y="0"/>
                </a:cubicBezTo>
                <a:cubicBezTo>
                  <a:pt x="734744" y="121827"/>
                  <a:pt x="704694" y="224269"/>
                  <a:pt x="720000" y="352800"/>
                </a:cubicBezTo>
                <a:cubicBezTo>
                  <a:pt x="735306" y="481331"/>
                  <a:pt x="715856" y="548487"/>
                  <a:pt x="720000" y="720000"/>
                </a:cubicBezTo>
                <a:cubicBezTo>
                  <a:pt x="588310" y="725721"/>
                  <a:pt x="475314" y="728874"/>
                  <a:pt x="352800" y="720000"/>
                </a:cubicBezTo>
                <a:cubicBezTo>
                  <a:pt x="230286" y="711126"/>
                  <a:pt x="75862" y="712595"/>
                  <a:pt x="0" y="720000"/>
                </a:cubicBezTo>
                <a:cubicBezTo>
                  <a:pt x="9449" y="569474"/>
                  <a:pt x="-5627" y="422473"/>
                  <a:pt x="0" y="345600"/>
                </a:cubicBezTo>
                <a:cubicBezTo>
                  <a:pt x="5627" y="268727"/>
                  <a:pt x="14484" y="13972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140831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rapeau Liberia">
            <a:extLst>
              <a:ext uri="{FF2B5EF4-FFF2-40B4-BE49-F238E27FC236}">
                <a16:creationId xmlns:a16="http://schemas.microsoft.com/office/drawing/2014/main" id="{56D7C509-467F-2434-7619-05DC3843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54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744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00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34976" y="4180"/>
                  <a:pt x="171872" y="13822"/>
                  <a:pt x="338400" y="0"/>
                </a:cubicBezTo>
                <a:cubicBezTo>
                  <a:pt x="504928" y="-13822"/>
                  <a:pt x="626161" y="5900"/>
                  <a:pt x="720000" y="0"/>
                </a:cubicBezTo>
                <a:cubicBezTo>
                  <a:pt x="729343" y="82254"/>
                  <a:pt x="719032" y="198383"/>
                  <a:pt x="720000" y="374400"/>
                </a:cubicBezTo>
                <a:cubicBezTo>
                  <a:pt x="720968" y="550417"/>
                  <a:pt x="708084" y="587409"/>
                  <a:pt x="720000" y="720000"/>
                </a:cubicBezTo>
                <a:cubicBezTo>
                  <a:pt x="562790" y="729422"/>
                  <a:pt x="503606" y="714548"/>
                  <a:pt x="381600" y="720000"/>
                </a:cubicBezTo>
                <a:cubicBezTo>
                  <a:pt x="259594" y="725452"/>
                  <a:pt x="147117" y="728404"/>
                  <a:pt x="0" y="720000"/>
                </a:cubicBezTo>
                <a:cubicBezTo>
                  <a:pt x="-15343" y="580025"/>
                  <a:pt x="-3019" y="490095"/>
                  <a:pt x="0" y="360000"/>
                </a:cubicBezTo>
                <a:cubicBezTo>
                  <a:pt x="3019" y="229905"/>
                  <a:pt x="-17810" y="9893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1315368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rapeau Lesotho">
            <a:extLst>
              <a:ext uri="{FF2B5EF4-FFF2-40B4-BE49-F238E27FC236}">
                <a16:creationId xmlns:a16="http://schemas.microsoft.com/office/drawing/2014/main" id="{762D2657-3C87-02E3-2948-13D85330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85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00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00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30510" y="-5719"/>
                  <a:pt x="287380" y="15657"/>
                  <a:pt x="360000" y="0"/>
                </a:cubicBezTo>
                <a:cubicBezTo>
                  <a:pt x="432620" y="-15657"/>
                  <a:pt x="547365" y="-7210"/>
                  <a:pt x="720000" y="0"/>
                </a:cubicBezTo>
                <a:cubicBezTo>
                  <a:pt x="706439" y="140475"/>
                  <a:pt x="709501" y="274776"/>
                  <a:pt x="720000" y="352800"/>
                </a:cubicBezTo>
                <a:cubicBezTo>
                  <a:pt x="730499" y="430824"/>
                  <a:pt x="734245" y="634896"/>
                  <a:pt x="720000" y="720000"/>
                </a:cubicBezTo>
                <a:cubicBezTo>
                  <a:pt x="559736" y="737695"/>
                  <a:pt x="522545" y="708091"/>
                  <a:pt x="360000" y="720000"/>
                </a:cubicBezTo>
                <a:cubicBezTo>
                  <a:pt x="197455" y="731909"/>
                  <a:pt x="125896" y="720565"/>
                  <a:pt x="0" y="720000"/>
                </a:cubicBezTo>
                <a:cubicBezTo>
                  <a:pt x="13615" y="623215"/>
                  <a:pt x="-15448" y="537023"/>
                  <a:pt x="0" y="360000"/>
                </a:cubicBezTo>
                <a:cubicBezTo>
                  <a:pt x="15448" y="182977"/>
                  <a:pt x="-11472" y="104698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1281872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rapeau Rwanda">
            <a:extLst>
              <a:ext uri="{FF2B5EF4-FFF2-40B4-BE49-F238E27FC236}">
                <a16:creationId xmlns:a16="http://schemas.microsoft.com/office/drawing/2014/main" id="{A7A2DD1C-9051-CE15-5C03-B0DB47E8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9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744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30345" y="12138"/>
                  <a:pt x="216739" y="14725"/>
                  <a:pt x="367200" y="0"/>
                </a:cubicBezTo>
                <a:cubicBezTo>
                  <a:pt x="517661" y="-14725"/>
                  <a:pt x="577674" y="272"/>
                  <a:pt x="720000" y="0"/>
                </a:cubicBezTo>
                <a:cubicBezTo>
                  <a:pt x="738135" y="172487"/>
                  <a:pt x="717379" y="279562"/>
                  <a:pt x="720000" y="374400"/>
                </a:cubicBezTo>
                <a:cubicBezTo>
                  <a:pt x="722621" y="469238"/>
                  <a:pt x="729576" y="619132"/>
                  <a:pt x="720000" y="720000"/>
                </a:cubicBezTo>
                <a:cubicBezTo>
                  <a:pt x="572739" y="722344"/>
                  <a:pt x="461143" y="704379"/>
                  <a:pt x="374400" y="720000"/>
                </a:cubicBezTo>
                <a:cubicBezTo>
                  <a:pt x="287657" y="735621"/>
                  <a:pt x="78020" y="718051"/>
                  <a:pt x="0" y="720000"/>
                </a:cubicBezTo>
                <a:cubicBezTo>
                  <a:pt x="-16269" y="549132"/>
                  <a:pt x="481" y="538541"/>
                  <a:pt x="0" y="374400"/>
                </a:cubicBezTo>
                <a:cubicBezTo>
                  <a:pt x="-481" y="210259"/>
                  <a:pt x="-3143" y="136802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7951048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rapeau Mozambique">
            <a:extLst>
              <a:ext uri="{FF2B5EF4-FFF2-40B4-BE49-F238E27FC236}">
                <a16:creationId xmlns:a16="http://schemas.microsoft.com/office/drawing/2014/main" id="{7E09D8DF-2371-453A-DD5D-9CB0CD8A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411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00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73800" y="-12402"/>
                  <a:pt x="201082" y="-8049"/>
                  <a:pt x="360000" y="0"/>
                </a:cubicBezTo>
                <a:cubicBezTo>
                  <a:pt x="518918" y="8049"/>
                  <a:pt x="579080" y="-10764"/>
                  <a:pt x="720000" y="0"/>
                </a:cubicBezTo>
                <a:cubicBezTo>
                  <a:pt x="736915" y="99632"/>
                  <a:pt x="729183" y="219576"/>
                  <a:pt x="720000" y="352800"/>
                </a:cubicBezTo>
                <a:cubicBezTo>
                  <a:pt x="710817" y="486024"/>
                  <a:pt x="703269" y="574515"/>
                  <a:pt x="720000" y="720000"/>
                </a:cubicBezTo>
                <a:cubicBezTo>
                  <a:pt x="633050" y="716272"/>
                  <a:pt x="521972" y="730561"/>
                  <a:pt x="367200" y="720000"/>
                </a:cubicBezTo>
                <a:cubicBezTo>
                  <a:pt x="212428" y="709439"/>
                  <a:pt x="164551" y="717003"/>
                  <a:pt x="0" y="720000"/>
                </a:cubicBezTo>
                <a:cubicBezTo>
                  <a:pt x="-2180" y="540527"/>
                  <a:pt x="-17266" y="468881"/>
                  <a:pt x="0" y="345600"/>
                </a:cubicBezTo>
                <a:cubicBezTo>
                  <a:pt x="17266" y="222319"/>
                  <a:pt x="-6735" y="15908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1005697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rapeau Timor oriental">
            <a:extLst>
              <a:ext uri="{FF2B5EF4-FFF2-40B4-BE49-F238E27FC236}">
                <a16:creationId xmlns:a16="http://schemas.microsoft.com/office/drawing/2014/main" id="{514EB588-149E-8B0E-3B4B-F20CAC35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548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62411" y="3490"/>
                  <a:pt x="227941" y="4138"/>
                  <a:pt x="367200" y="0"/>
                </a:cubicBezTo>
                <a:cubicBezTo>
                  <a:pt x="506459" y="-4138"/>
                  <a:pt x="592649" y="6949"/>
                  <a:pt x="720000" y="0"/>
                </a:cubicBezTo>
                <a:cubicBezTo>
                  <a:pt x="714757" y="99261"/>
                  <a:pt x="713849" y="243704"/>
                  <a:pt x="720000" y="345600"/>
                </a:cubicBezTo>
                <a:cubicBezTo>
                  <a:pt x="726151" y="447496"/>
                  <a:pt x="717076" y="621842"/>
                  <a:pt x="720000" y="720000"/>
                </a:cubicBezTo>
                <a:cubicBezTo>
                  <a:pt x="624116" y="723404"/>
                  <a:pt x="539640" y="706872"/>
                  <a:pt x="374400" y="720000"/>
                </a:cubicBezTo>
                <a:cubicBezTo>
                  <a:pt x="209160" y="733128"/>
                  <a:pt x="96649" y="707291"/>
                  <a:pt x="0" y="720000"/>
                </a:cubicBezTo>
                <a:cubicBezTo>
                  <a:pt x="-11635" y="562432"/>
                  <a:pt x="-5824" y="538275"/>
                  <a:pt x="0" y="374400"/>
                </a:cubicBezTo>
                <a:cubicBezTo>
                  <a:pt x="5824" y="210525"/>
                  <a:pt x="15038" y="141696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0982950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rapeau Afghanistan">
            <a:extLst>
              <a:ext uri="{FF2B5EF4-FFF2-40B4-BE49-F238E27FC236}">
                <a16:creationId xmlns:a16="http://schemas.microsoft.com/office/drawing/2014/main" id="{6922ADC2-2303-963E-5217-5E8DC8A0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200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45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58494" y="-9270"/>
                  <a:pt x="192904" y="-2046"/>
                  <a:pt x="345600" y="0"/>
                </a:cubicBezTo>
                <a:cubicBezTo>
                  <a:pt x="498296" y="2046"/>
                  <a:pt x="564397" y="2366"/>
                  <a:pt x="720000" y="0"/>
                </a:cubicBezTo>
                <a:cubicBezTo>
                  <a:pt x="737441" y="85942"/>
                  <a:pt x="724918" y="233856"/>
                  <a:pt x="720000" y="352800"/>
                </a:cubicBezTo>
                <a:cubicBezTo>
                  <a:pt x="715082" y="471744"/>
                  <a:pt x="736187" y="550349"/>
                  <a:pt x="720000" y="720000"/>
                </a:cubicBezTo>
                <a:cubicBezTo>
                  <a:pt x="608531" y="732130"/>
                  <a:pt x="485253" y="724587"/>
                  <a:pt x="345600" y="720000"/>
                </a:cubicBezTo>
                <a:cubicBezTo>
                  <a:pt x="205947" y="715413"/>
                  <a:pt x="73701" y="717312"/>
                  <a:pt x="0" y="720000"/>
                </a:cubicBezTo>
                <a:cubicBezTo>
                  <a:pt x="11115" y="598824"/>
                  <a:pt x="-14130" y="506892"/>
                  <a:pt x="0" y="367200"/>
                </a:cubicBezTo>
                <a:cubicBezTo>
                  <a:pt x="14130" y="227508"/>
                  <a:pt x="17701" y="13659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039786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3D9724-2125-1A1B-9579-5250A01D4E22}"/>
              </a:ext>
            </a:extLst>
          </p:cNvPr>
          <p:cNvSpPr/>
          <p:nvPr/>
        </p:nvSpPr>
        <p:spPr>
          <a:xfrm>
            <a:off x="1419444" y="2468035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48,3%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EA7256-CEEA-E1F7-AB18-E6ECBB1E51D1}"/>
              </a:ext>
            </a:extLst>
          </p:cNvPr>
          <p:cNvSpPr/>
          <p:nvPr/>
        </p:nvSpPr>
        <p:spPr>
          <a:xfrm>
            <a:off x="2479022" y="2524428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47,2%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458347-C7B9-746E-CA9A-84F82A17E2E4}"/>
              </a:ext>
            </a:extLst>
          </p:cNvPr>
          <p:cNvSpPr/>
          <p:nvPr/>
        </p:nvSpPr>
        <p:spPr>
          <a:xfrm>
            <a:off x="3551163" y="2867440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41,1%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1C8AA-D5FB-5ACA-607A-39D133A14658}"/>
              </a:ext>
            </a:extLst>
          </p:cNvPr>
          <p:cNvSpPr/>
          <p:nvPr/>
        </p:nvSpPr>
        <p:spPr>
          <a:xfrm>
            <a:off x="4622010" y="3007896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38,3%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F22D8-3D87-4C7F-F4EE-382820CF1097}"/>
              </a:ext>
            </a:extLst>
          </p:cNvPr>
          <p:cNvSpPr/>
          <p:nvPr/>
        </p:nvSpPr>
        <p:spPr>
          <a:xfrm>
            <a:off x="5693953" y="3016441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38,2%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86C54F-850A-0916-61BC-F240CEE9533E}"/>
              </a:ext>
            </a:extLst>
          </p:cNvPr>
          <p:cNvSpPr/>
          <p:nvPr/>
        </p:nvSpPr>
        <p:spPr>
          <a:xfrm>
            <a:off x="6755087" y="3027079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0565D7-8E7B-8CD2-AE97-73FAF1A37D1A}"/>
              </a:ext>
            </a:extLst>
          </p:cNvPr>
          <p:cNvSpPr/>
          <p:nvPr/>
        </p:nvSpPr>
        <p:spPr>
          <a:xfrm>
            <a:off x="7820140" y="3182336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35,1%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FF7419-4FEF-6C46-A21A-518A05FD94A0}"/>
              </a:ext>
            </a:extLst>
          </p:cNvPr>
          <p:cNvSpPr/>
          <p:nvPr/>
        </p:nvSpPr>
        <p:spPr>
          <a:xfrm>
            <a:off x="8894406" y="3310613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32,8%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682AFB-82CB-342D-0A95-605E42E133FC}"/>
              </a:ext>
            </a:extLst>
          </p:cNvPr>
          <p:cNvSpPr/>
          <p:nvPr/>
        </p:nvSpPr>
        <p:spPr>
          <a:xfrm>
            <a:off x="9952892" y="3349254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32,2%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84D906-DDB8-5907-E409-10413BD70DD1}"/>
              </a:ext>
            </a:extLst>
          </p:cNvPr>
          <p:cNvSpPr/>
          <p:nvPr/>
        </p:nvSpPr>
        <p:spPr>
          <a:xfrm>
            <a:off x="11028234" y="3511487"/>
            <a:ext cx="467836" cy="2403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29,9%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BCC51A-F207-FF3F-A14C-E65028958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813B04-6AC5-C442-CB6E-D27FD3DAA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0AFAA0-383F-744F-9CF8-B77A549EE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75"/>
            <a:ext cx="12192000" cy="16637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C94130-0991-2448-6E26-42DD37C3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0367"/>
            <a:ext cx="12192000" cy="4027633"/>
          </a:xfrm>
          <a:prstGeom prst="rect">
            <a:avLst/>
          </a:prstGeom>
        </p:spPr>
      </p:pic>
      <p:sp>
        <p:nvSpPr>
          <p:cNvPr id="9" name="Google Shape;181;p9">
            <a:extLst>
              <a:ext uri="{FF2B5EF4-FFF2-40B4-BE49-F238E27FC236}">
                <a16:creationId xmlns:a16="http://schemas.microsoft.com/office/drawing/2014/main" id="{FD7F5F70-1831-E61F-19A1-CF00AAA2C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</a:rPr>
              <a:t>2017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89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7) Liste des 10 pays qui ont le plus bénéficié de l’aide alimentaire entre 2013 et 2016</a:t>
            </a:r>
            <a:endParaRPr dirty="0"/>
          </a:p>
        </p:txBody>
      </p:sp>
      <p:sp>
        <p:nvSpPr>
          <p:cNvPr id="190" name="Google Shape;190;p10"/>
          <p:cNvSpPr/>
          <p:nvPr/>
        </p:nvSpPr>
        <p:spPr>
          <a:xfrm>
            <a:off x="12694928" y="2966454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Tableau de chiffres ?</a:t>
            </a: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Podium ? </a:t>
            </a: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voir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6B01EDF8-9115-BC0F-9A9F-6512DFD980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055594"/>
              </p:ext>
            </p:extLst>
          </p:nvPr>
        </p:nvGraphicFramePr>
        <p:xfrm>
          <a:off x="74428" y="1648048"/>
          <a:ext cx="11946122" cy="442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098" name="Picture 2" descr="Drapeau Syrie">
            <a:extLst>
              <a:ext uri="{FF2B5EF4-FFF2-40B4-BE49-F238E27FC236}">
                <a16:creationId xmlns:a16="http://schemas.microsoft.com/office/drawing/2014/main" id="{37663C6B-0C2C-3A23-E1DF-AABD962E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87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81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97741" y="11297"/>
                  <a:pt x="230497" y="15820"/>
                  <a:pt x="345600" y="0"/>
                </a:cubicBezTo>
                <a:cubicBezTo>
                  <a:pt x="460703" y="-15820"/>
                  <a:pt x="618508" y="-2267"/>
                  <a:pt x="720000" y="0"/>
                </a:cubicBezTo>
                <a:cubicBezTo>
                  <a:pt x="703112" y="95743"/>
                  <a:pt x="728624" y="235268"/>
                  <a:pt x="720000" y="338400"/>
                </a:cubicBezTo>
                <a:cubicBezTo>
                  <a:pt x="711376" y="441532"/>
                  <a:pt x="736681" y="552067"/>
                  <a:pt x="720000" y="720000"/>
                </a:cubicBezTo>
                <a:cubicBezTo>
                  <a:pt x="610448" y="713957"/>
                  <a:pt x="484425" y="736680"/>
                  <a:pt x="374400" y="720000"/>
                </a:cubicBezTo>
                <a:cubicBezTo>
                  <a:pt x="264375" y="703320"/>
                  <a:pt x="133452" y="707849"/>
                  <a:pt x="0" y="720000"/>
                </a:cubicBezTo>
                <a:cubicBezTo>
                  <a:pt x="11835" y="651465"/>
                  <a:pt x="190" y="540036"/>
                  <a:pt x="0" y="381600"/>
                </a:cubicBezTo>
                <a:cubicBezTo>
                  <a:pt x="-190" y="223164"/>
                  <a:pt x="-13885" y="11984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37126913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rapeau Ethiopie">
            <a:extLst>
              <a:ext uri="{FF2B5EF4-FFF2-40B4-BE49-F238E27FC236}">
                <a16:creationId xmlns:a16="http://schemas.microsoft.com/office/drawing/2014/main" id="{6BCB4BBA-F7D4-07B1-01F6-E1BE5964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7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26419" y="-2531"/>
                  <a:pt x="255623" y="-12443"/>
                  <a:pt x="352800" y="0"/>
                </a:cubicBezTo>
                <a:cubicBezTo>
                  <a:pt x="449977" y="12443"/>
                  <a:pt x="585544" y="-15239"/>
                  <a:pt x="720000" y="0"/>
                </a:cubicBezTo>
                <a:cubicBezTo>
                  <a:pt x="731789" y="175171"/>
                  <a:pt x="715194" y="228591"/>
                  <a:pt x="720000" y="360000"/>
                </a:cubicBezTo>
                <a:cubicBezTo>
                  <a:pt x="724806" y="491409"/>
                  <a:pt x="720001" y="605979"/>
                  <a:pt x="720000" y="720000"/>
                </a:cubicBezTo>
                <a:cubicBezTo>
                  <a:pt x="581226" y="721508"/>
                  <a:pt x="474698" y="714099"/>
                  <a:pt x="367200" y="720000"/>
                </a:cubicBezTo>
                <a:cubicBezTo>
                  <a:pt x="259702" y="725901"/>
                  <a:pt x="163723" y="720790"/>
                  <a:pt x="0" y="720000"/>
                </a:cubicBezTo>
                <a:cubicBezTo>
                  <a:pt x="-2198" y="643242"/>
                  <a:pt x="13377" y="463691"/>
                  <a:pt x="0" y="367200"/>
                </a:cubicBezTo>
                <a:cubicBezTo>
                  <a:pt x="-13377" y="270709"/>
                  <a:pt x="6516" y="78272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848274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rapeau Yemen">
            <a:extLst>
              <a:ext uri="{FF2B5EF4-FFF2-40B4-BE49-F238E27FC236}">
                <a16:creationId xmlns:a16="http://schemas.microsoft.com/office/drawing/2014/main" id="{FD81DA7D-A029-586E-2FEB-DAF23B53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36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74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91725" y="-9011"/>
                  <a:pt x="241050" y="12775"/>
                  <a:pt x="374400" y="0"/>
                </a:cubicBezTo>
                <a:cubicBezTo>
                  <a:pt x="507750" y="-12775"/>
                  <a:pt x="570489" y="3237"/>
                  <a:pt x="720000" y="0"/>
                </a:cubicBezTo>
                <a:cubicBezTo>
                  <a:pt x="734991" y="96612"/>
                  <a:pt x="716045" y="220825"/>
                  <a:pt x="720000" y="367200"/>
                </a:cubicBezTo>
                <a:cubicBezTo>
                  <a:pt x="723955" y="513575"/>
                  <a:pt x="731590" y="626162"/>
                  <a:pt x="720000" y="720000"/>
                </a:cubicBezTo>
                <a:cubicBezTo>
                  <a:pt x="616116" y="736488"/>
                  <a:pt x="477844" y="714134"/>
                  <a:pt x="352800" y="720000"/>
                </a:cubicBezTo>
                <a:cubicBezTo>
                  <a:pt x="227756" y="725866"/>
                  <a:pt x="158187" y="723278"/>
                  <a:pt x="0" y="720000"/>
                </a:cubicBezTo>
                <a:cubicBezTo>
                  <a:pt x="14316" y="632873"/>
                  <a:pt x="1829" y="525472"/>
                  <a:pt x="0" y="367200"/>
                </a:cubicBezTo>
                <a:cubicBezTo>
                  <a:pt x="-1829" y="208928"/>
                  <a:pt x="-6664" y="1631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9443888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rapeau Soudan du Sud">
            <a:extLst>
              <a:ext uri="{FF2B5EF4-FFF2-40B4-BE49-F238E27FC236}">
                <a16:creationId xmlns:a16="http://schemas.microsoft.com/office/drawing/2014/main" id="{ED704190-3B04-A6DE-BD24-42C410C7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346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74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94706" y="-7593"/>
                  <a:pt x="188917" y="4792"/>
                  <a:pt x="374400" y="0"/>
                </a:cubicBezTo>
                <a:cubicBezTo>
                  <a:pt x="559883" y="-4792"/>
                  <a:pt x="575949" y="-1194"/>
                  <a:pt x="720000" y="0"/>
                </a:cubicBezTo>
                <a:cubicBezTo>
                  <a:pt x="737041" y="113710"/>
                  <a:pt x="729152" y="225348"/>
                  <a:pt x="720000" y="352800"/>
                </a:cubicBezTo>
                <a:cubicBezTo>
                  <a:pt x="710848" y="480252"/>
                  <a:pt x="718363" y="578066"/>
                  <a:pt x="720000" y="720000"/>
                </a:cubicBezTo>
                <a:cubicBezTo>
                  <a:pt x="567462" y="702538"/>
                  <a:pt x="499899" y="727085"/>
                  <a:pt x="360000" y="720000"/>
                </a:cubicBezTo>
                <a:cubicBezTo>
                  <a:pt x="220101" y="712915"/>
                  <a:pt x="138832" y="720910"/>
                  <a:pt x="0" y="720000"/>
                </a:cubicBezTo>
                <a:cubicBezTo>
                  <a:pt x="12446" y="564370"/>
                  <a:pt x="-11516" y="508215"/>
                  <a:pt x="0" y="374400"/>
                </a:cubicBezTo>
                <a:cubicBezTo>
                  <a:pt x="11516" y="240585"/>
                  <a:pt x="17346" y="11470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85303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rapeau Soudan">
            <a:extLst>
              <a:ext uri="{FF2B5EF4-FFF2-40B4-BE49-F238E27FC236}">
                <a16:creationId xmlns:a16="http://schemas.microsoft.com/office/drawing/2014/main" id="{ABE04731-B09A-0FAF-6532-09B00243A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647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45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31984" y="1062"/>
                  <a:pt x="276336" y="3475"/>
                  <a:pt x="352800" y="0"/>
                </a:cubicBezTo>
                <a:cubicBezTo>
                  <a:pt x="429264" y="-3475"/>
                  <a:pt x="574931" y="-14214"/>
                  <a:pt x="720000" y="0"/>
                </a:cubicBezTo>
                <a:cubicBezTo>
                  <a:pt x="727875" y="166770"/>
                  <a:pt x="709104" y="180091"/>
                  <a:pt x="720000" y="352800"/>
                </a:cubicBezTo>
                <a:cubicBezTo>
                  <a:pt x="730896" y="525509"/>
                  <a:pt x="705786" y="610839"/>
                  <a:pt x="720000" y="720000"/>
                </a:cubicBezTo>
                <a:cubicBezTo>
                  <a:pt x="572233" y="716984"/>
                  <a:pt x="456948" y="729077"/>
                  <a:pt x="345600" y="720000"/>
                </a:cubicBezTo>
                <a:cubicBezTo>
                  <a:pt x="234252" y="710923"/>
                  <a:pt x="74125" y="704785"/>
                  <a:pt x="0" y="720000"/>
                </a:cubicBezTo>
                <a:cubicBezTo>
                  <a:pt x="4972" y="580876"/>
                  <a:pt x="-80" y="460368"/>
                  <a:pt x="0" y="345600"/>
                </a:cubicBezTo>
                <a:cubicBezTo>
                  <a:pt x="80" y="230832"/>
                  <a:pt x="15977" y="73673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7606312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rapeau Kenya">
            <a:extLst>
              <a:ext uri="{FF2B5EF4-FFF2-40B4-BE49-F238E27FC236}">
                <a16:creationId xmlns:a16="http://schemas.microsoft.com/office/drawing/2014/main" id="{DB62ECB6-57AB-C573-C1FE-69E3133C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64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45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99957" y="-10727"/>
                  <a:pt x="223618" y="12111"/>
                  <a:pt x="338400" y="0"/>
                </a:cubicBezTo>
                <a:cubicBezTo>
                  <a:pt x="453182" y="-12111"/>
                  <a:pt x="534266" y="-9432"/>
                  <a:pt x="720000" y="0"/>
                </a:cubicBezTo>
                <a:cubicBezTo>
                  <a:pt x="721448" y="118524"/>
                  <a:pt x="706754" y="242765"/>
                  <a:pt x="720000" y="352800"/>
                </a:cubicBezTo>
                <a:cubicBezTo>
                  <a:pt x="733246" y="462835"/>
                  <a:pt x="714879" y="570531"/>
                  <a:pt x="720000" y="720000"/>
                </a:cubicBezTo>
                <a:cubicBezTo>
                  <a:pt x="626727" y="713496"/>
                  <a:pt x="488940" y="734196"/>
                  <a:pt x="345600" y="720000"/>
                </a:cubicBezTo>
                <a:cubicBezTo>
                  <a:pt x="202260" y="705804"/>
                  <a:pt x="158430" y="722170"/>
                  <a:pt x="0" y="720000"/>
                </a:cubicBezTo>
                <a:cubicBezTo>
                  <a:pt x="-14439" y="573016"/>
                  <a:pt x="-10836" y="435977"/>
                  <a:pt x="0" y="345600"/>
                </a:cubicBezTo>
                <a:cubicBezTo>
                  <a:pt x="10836" y="255223"/>
                  <a:pt x="11322" y="9141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57095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rapeau Bangladesh">
            <a:extLst>
              <a:ext uri="{FF2B5EF4-FFF2-40B4-BE49-F238E27FC236}">
                <a16:creationId xmlns:a16="http://schemas.microsoft.com/office/drawing/2014/main" id="{C5AC7B34-933C-B742-3B6A-2B967D2E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621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83678" y="4466"/>
                  <a:pt x="267066" y="-16623"/>
                  <a:pt x="338400" y="0"/>
                </a:cubicBezTo>
                <a:cubicBezTo>
                  <a:pt x="409734" y="16623"/>
                  <a:pt x="639519" y="10211"/>
                  <a:pt x="720000" y="0"/>
                </a:cubicBezTo>
                <a:cubicBezTo>
                  <a:pt x="719820" y="106439"/>
                  <a:pt x="712996" y="213795"/>
                  <a:pt x="720000" y="338400"/>
                </a:cubicBezTo>
                <a:cubicBezTo>
                  <a:pt x="727004" y="463005"/>
                  <a:pt x="706570" y="601013"/>
                  <a:pt x="720000" y="720000"/>
                </a:cubicBezTo>
                <a:cubicBezTo>
                  <a:pt x="563742" y="707061"/>
                  <a:pt x="480346" y="732442"/>
                  <a:pt x="352800" y="720000"/>
                </a:cubicBezTo>
                <a:cubicBezTo>
                  <a:pt x="225254" y="707558"/>
                  <a:pt x="119803" y="712098"/>
                  <a:pt x="0" y="720000"/>
                </a:cubicBezTo>
                <a:cubicBezTo>
                  <a:pt x="12116" y="608926"/>
                  <a:pt x="9656" y="485079"/>
                  <a:pt x="0" y="367200"/>
                </a:cubicBezTo>
                <a:cubicBezTo>
                  <a:pt x="-9656" y="249321"/>
                  <a:pt x="11675" y="17900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0587821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rapeau Somalie">
            <a:extLst>
              <a:ext uri="{FF2B5EF4-FFF2-40B4-BE49-F238E27FC236}">
                <a16:creationId xmlns:a16="http://schemas.microsoft.com/office/drawing/2014/main" id="{0AC94118-0639-2AD0-E067-FC0F53B9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21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81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65819" y="4557"/>
                  <a:pt x="187472" y="-9098"/>
                  <a:pt x="352800" y="0"/>
                </a:cubicBezTo>
                <a:cubicBezTo>
                  <a:pt x="518128" y="9098"/>
                  <a:pt x="608490" y="10254"/>
                  <a:pt x="720000" y="0"/>
                </a:cubicBezTo>
                <a:cubicBezTo>
                  <a:pt x="705119" y="127908"/>
                  <a:pt x="730786" y="224908"/>
                  <a:pt x="720000" y="367200"/>
                </a:cubicBezTo>
                <a:cubicBezTo>
                  <a:pt x="709214" y="509492"/>
                  <a:pt x="717508" y="547605"/>
                  <a:pt x="720000" y="720000"/>
                </a:cubicBezTo>
                <a:cubicBezTo>
                  <a:pt x="568119" y="713745"/>
                  <a:pt x="480015" y="713296"/>
                  <a:pt x="381600" y="720000"/>
                </a:cubicBezTo>
                <a:cubicBezTo>
                  <a:pt x="283185" y="726704"/>
                  <a:pt x="186509" y="706809"/>
                  <a:pt x="0" y="720000"/>
                </a:cubicBezTo>
                <a:cubicBezTo>
                  <a:pt x="11513" y="649117"/>
                  <a:pt x="6540" y="467116"/>
                  <a:pt x="0" y="381600"/>
                </a:cubicBezTo>
                <a:cubicBezTo>
                  <a:pt x="-6540" y="296084"/>
                  <a:pt x="10530" y="14594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337848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rapeau Republique Congo-Kinshasa">
            <a:extLst>
              <a:ext uri="{FF2B5EF4-FFF2-40B4-BE49-F238E27FC236}">
                <a16:creationId xmlns:a16="http://schemas.microsoft.com/office/drawing/2014/main" id="{711ADCEE-5BE0-2AAA-99D8-35A6158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78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74902" y="1527"/>
                  <a:pt x="187972" y="8119"/>
                  <a:pt x="345600" y="0"/>
                </a:cubicBezTo>
                <a:cubicBezTo>
                  <a:pt x="503228" y="-8119"/>
                  <a:pt x="538542" y="-2727"/>
                  <a:pt x="720000" y="0"/>
                </a:cubicBezTo>
                <a:cubicBezTo>
                  <a:pt x="724330" y="147367"/>
                  <a:pt x="723082" y="228388"/>
                  <a:pt x="720000" y="352800"/>
                </a:cubicBezTo>
                <a:cubicBezTo>
                  <a:pt x="716918" y="477212"/>
                  <a:pt x="735092" y="632134"/>
                  <a:pt x="720000" y="720000"/>
                </a:cubicBezTo>
                <a:cubicBezTo>
                  <a:pt x="601518" y="736327"/>
                  <a:pt x="437586" y="721187"/>
                  <a:pt x="352800" y="720000"/>
                </a:cubicBezTo>
                <a:cubicBezTo>
                  <a:pt x="268014" y="718813"/>
                  <a:pt x="90203" y="734636"/>
                  <a:pt x="0" y="720000"/>
                </a:cubicBezTo>
                <a:cubicBezTo>
                  <a:pt x="-502" y="647379"/>
                  <a:pt x="14137" y="476352"/>
                  <a:pt x="0" y="367200"/>
                </a:cubicBezTo>
                <a:cubicBezTo>
                  <a:pt x="-14137" y="258048"/>
                  <a:pt x="-7621" y="9786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37560713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Drapeau Niger">
            <a:extLst>
              <a:ext uri="{FF2B5EF4-FFF2-40B4-BE49-F238E27FC236}">
                <a16:creationId xmlns:a16="http://schemas.microsoft.com/office/drawing/2014/main" id="{CB360FE2-C97C-658A-3AAF-6B819697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549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00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17405" y="13723"/>
                  <a:pt x="201849" y="3093"/>
                  <a:pt x="360000" y="0"/>
                </a:cubicBezTo>
                <a:cubicBezTo>
                  <a:pt x="518151" y="-3093"/>
                  <a:pt x="620827" y="14571"/>
                  <a:pt x="720000" y="0"/>
                </a:cubicBezTo>
                <a:cubicBezTo>
                  <a:pt x="722773" y="137012"/>
                  <a:pt x="733543" y="200346"/>
                  <a:pt x="720000" y="352800"/>
                </a:cubicBezTo>
                <a:cubicBezTo>
                  <a:pt x="706457" y="505254"/>
                  <a:pt x="722036" y="577466"/>
                  <a:pt x="720000" y="720000"/>
                </a:cubicBezTo>
                <a:cubicBezTo>
                  <a:pt x="589628" y="715170"/>
                  <a:pt x="444330" y="704720"/>
                  <a:pt x="360000" y="720000"/>
                </a:cubicBezTo>
                <a:cubicBezTo>
                  <a:pt x="275670" y="735280"/>
                  <a:pt x="150978" y="702854"/>
                  <a:pt x="0" y="720000"/>
                </a:cubicBezTo>
                <a:cubicBezTo>
                  <a:pt x="1911" y="620046"/>
                  <a:pt x="1051" y="465932"/>
                  <a:pt x="0" y="367200"/>
                </a:cubicBezTo>
                <a:cubicBezTo>
                  <a:pt x="-1051" y="268468"/>
                  <a:pt x="-14650" y="8602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560757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4E511F-09B8-72D1-E443-8BFAAB2BBA15}"/>
              </a:ext>
            </a:extLst>
          </p:cNvPr>
          <p:cNvSpPr/>
          <p:nvPr/>
        </p:nvSpPr>
        <p:spPr>
          <a:xfrm>
            <a:off x="1139891" y="2075780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1,85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C1E730-3F26-4E40-34BC-DC95A7782B19}"/>
              </a:ext>
            </a:extLst>
          </p:cNvPr>
          <p:cNvSpPr/>
          <p:nvPr/>
        </p:nvSpPr>
        <p:spPr>
          <a:xfrm>
            <a:off x="2244068" y="2936715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1,38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B3056-DF11-3350-AE84-BFDA8F26F6B5}"/>
              </a:ext>
            </a:extLst>
          </p:cNvPr>
          <p:cNvSpPr/>
          <p:nvPr/>
        </p:nvSpPr>
        <p:spPr>
          <a:xfrm>
            <a:off x="3345084" y="3253583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1,2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CB5E8-1392-2317-564F-FBBACED6B578}"/>
              </a:ext>
            </a:extLst>
          </p:cNvPr>
          <p:cNvSpPr/>
          <p:nvPr/>
        </p:nvSpPr>
        <p:spPr>
          <a:xfrm>
            <a:off x="4453980" y="4168781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0,69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DCD3D7-8B96-084A-0687-E48165CAFDB6}"/>
              </a:ext>
            </a:extLst>
          </p:cNvPr>
          <p:cNvSpPr/>
          <p:nvPr/>
        </p:nvSpPr>
        <p:spPr>
          <a:xfrm>
            <a:off x="5558652" y="4213661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0,67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640C6-A625-3EA9-F6ED-AFE18F6A81AE}"/>
              </a:ext>
            </a:extLst>
          </p:cNvPr>
          <p:cNvSpPr/>
          <p:nvPr/>
        </p:nvSpPr>
        <p:spPr>
          <a:xfrm>
            <a:off x="6667568" y="4425988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0,55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0C7DD5-49D4-CC9B-D048-0E98608AF170}"/>
              </a:ext>
            </a:extLst>
          </p:cNvPr>
          <p:cNvSpPr/>
          <p:nvPr/>
        </p:nvSpPr>
        <p:spPr>
          <a:xfrm>
            <a:off x="7771609" y="4794169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8D34B-04A1-1097-F400-CAE3C189C954}"/>
              </a:ext>
            </a:extLst>
          </p:cNvPr>
          <p:cNvSpPr/>
          <p:nvPr/>
        </p:nvSpPr>
        <p:spPr>
          <a:xfrm>
            <a:off x="8882762" y="4891907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0,29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8695A1-E49A-865D-45F9-30031E223A64}"/>
              </a:ext>
            </a:extLst>
          </p:cNvPr>
          <p:cNvSpPr/>
          <p:nvPr/>
        </p:nvSpPr>
        <p:spPr>
          <a:xfrm>
            <a:off x="9985479" y="4907042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0,29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6C0CC1-362D-2C22-ADDD-3A7E2DA37EB4}"/>
              </a:ext>
            </a:extLst>
          </p:cNvPr>
          <p:cNvSpPr/>
          <p:nvPr/>
        </p:nvSpPr>
        <p:spPr>
          <a:xfrm>
            <a:off x="11091690" y="4925577"/>
            <a:ext cx="468000" cy="241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0,28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151C13-23F3-37F6-219A-59EDC78768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8190E6-2189-3994-F67B-50C089D81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8B37D8-F602-A9BF-34AB-0E62EAFB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6"/>
          <a:stretch/>
        </p:blipFill>
        <p:spPr>
          <a:xfrm>
            <a:off x="-8713" y="3864987"/>
            <a:ext cx="12192000" cy="28516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00D1D2D-89E4-714C-5E59-09D6832A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28"/>
          <a:stretch/>
        </p:blipFill>
        <p:spPr>
          <a:xfrm>
            <a:off x="-8713" y="1769692"/>
            <a:ext cx="12192000" cy="2095295"/>
          </a:xfrm>
          <a:prstGeom prst="rect">
            <a:avLst/>
          </a:prstGeom>
        </p:spPr>
      </p:pic>
      <p:sp>
        <p:nvSpPr>
          <p:cNvPr id="9" name="Google Shape;188;p10">
            <a:extLst>
              <a:ext uri="{FF2B5EF4-FFF2-40B4-BE49-F238E27FC236}">
                <a16:creationId xmlns:a16="http://schemas.microsoft.com/office/drawing/2014/main" id="{E2DCBC72-337D-B2E8-7CC8-0C78FCB9C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7) Liste des 10 pays qui ont le plus bénéficié de l’aide alimentaire entre 2013 et 2016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08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04ADC58-E180-F5C3-3A99-B5F67D519433}"/>
              </a:ext>
            </a:extLst>
          </p:cNvPr>
          <p:cNvSpPr/>
          <p:nvPr/>
        </p:nvSpPr>
        <p:spPr>
          <a:xfrm>
            <a:off x="5843450" y="1750423"/>
            <a:ext cx="2392161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4" name="Graphique 33">
            <a:extLst>
              <a:ext uri="{FF2B5EF4-FFF2-40B4-BE49-F238E27FC236}">
                <a16:creationId xmlns:a16="http://schemas.microsoft.com/office/drawing/2014/main" id="{A80BC5A1-8E10-7C7C-FE83-2A5D2F4FAA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2843819"/>
              </p:ext>
            </p:extLst>
          </p:nvPr>
        </p:nvGraphicFramePr>
        <p:xfrm>
          <a:off x="147485" y="1478507"/>
          <a:ext cx="12044514" cy="452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5" name="Google Shape;195;g2233f607d43_0_0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2000" cy="14176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  <p:sp>
        <p:nvSpPr>
          <p:cNvPr id="197" name="Google Shape;197;g2233f607d43_0_0"/>
          <p:cNvSpPr/>
          <p:nvPr/>
        </p:nvSpPr>
        <p:spPr>
          <a:xfrm>
            <a:off x="12668415" y="2595764"/>
            <a:ext cx="3432000" cy="2582400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Graphique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Tableau de chiffres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voir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Drapeau Syrie">
            <a:extLst>
              <a:ext uri="{FF2B5EF4-FFF2-40B4-BE49-F238E27FC236}">
                <a16:creationId xmlns:a16="http://schemas.microsoft.com/office/drawing/2014/main" id="{7D3AA3E9-3392-6166-5614-70F0E898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62" y="6000750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49575" y="-14101"/>
                  <a:pt x="201097" y="14497"/>
                  <a:pt x="367200" y="0"/>
                </a:cubicBezTo>
                <a:cubicBezTo>
                  <a:pt x="533303" y="-14497"/>
                  <a:pt x="569659" y="1153"/>
                  <a:pt x="720000" y="0"/>
                </a:cubicBezTo>
                <a:cubicBezTo>
                  <a:pt x="703712" y="172645"/>
                  <a:pt x="703392" y="203471"/>
                  <a:pt x="720000" y="345600"/>
                </a:cubicBezTo>
                <a:cubicBezTo>
                  <a:pt x="736608" y="487729"/>
                  <a:pt x="703841" y="559088"/>
                  <a:pt x="720000" y="720000"/>
                </a:cubicBezTo>
                <a:cubicBezTo>
                  <a:pt x="618599" y="735276"/>
                  <a:pt x="485830" y="711396"/>
                  <a:pt x="367200" y="720000"/>
                </a:cubicBezTo>
                <a:cubicBezTo>
                  <a:pt x="248570" y="728604"/>
                  <a:pt x="166145" y="719300"/>
                  <a:pt x="0" y="720000"/>
                </a:cubicBezTo>
                <a:cubicBezTo>
                  <a:pt x="-8126" y="631904"/>
                  <a:pt x="-3097" y="490116"/>
                  <a:pt x="0" y="345600"/>
                </a:cubicBezTo>
                <a:cubicBezTo>
                  <a:pt x="3097" y="201084"/>
                  <a:pt x="-859" y="127008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0236806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apeau Soudan">
            <a:extLst>
              <a:ext uri="{FF2B5EF4-FFF2-40B4-BE49-F238E27FC236}">
                <a16:creationId xmlns:a16="http://schemas.microsoft.com/office/drawing/2014/main" id="{D017F691-C80F-5D57-F34F-3C9513A3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47" y="6000750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00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00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77687" y="-10554"/>
                  <a:pt x="255326" y="3399"/>
                  <a:pt x="360000" y="0"/>
                </a:cubicBezTo>
                <a:cubicBezTo>
                  <a:pt x="464674" y="-3399"/>
                  <a:pt x="580482" y="-3993"/>
                  <a:pt x="720000" y="0"/>
                </a:cubicBezTo>
                <a:cubicBezTo>
                  <a:pt x="714623" y="146216"/>
                  <a:pt x="712025" y="174660"/>
                  <a:pt x="720000" y="338400"/>
                </a:cubicBezTo>
                <a:cubicBezTo>
                  <a:pt x="727975" y="502140"/>
                  <a:pt x="712771" y="571313"/>
                  <a:pt x="720000" y="720000"/>
                </a:cubicBezTo>
                <a:cubicBezTo>
                  <a:pt x="645448" y="719482"/>
                  <a:pt x="502781" y="726968"/>
                  <a:pt x="381600" y="720000"/>
                </a:cubicBezTo>
                <a:cubicBezTo>
                  <a:pt x="260419" y="713032"/>
                  <a:pt x="110548" y="736109"/>
                  <a:pt x="0" y="720000"/>
                </a:cubicBezTo>
                <a:cubicBezTo>
                  <a:pt x="-1343" y="590716"/>
                  <a:pt x="-8125" y="529282"/>
                  <a:pt x="0" y="360000"/>
                </a:cubicBezTo>
                <a:cubicBezTo>
                  <a:pt x="8125" y="190718"/>
                  <a:pt x="-11759" y="14732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1997704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rapeau Soudan du Sud">
            <a:extLst>
              <a:ext uri="{FF2B5EF4-FFF2-40B4-BE49-F238E27FC236}">
                <a16:creationId xmlns:a16="http://schemas.microsoft.com/office/drawing/2014/main" id="{694F8225-46EE-4334-5293-24817019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98" y="6000750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81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59933" y="16352"/>
                  <a:pt x="185874" y="-16733"/>
                  <a:pt x="352800" y="0"/>
                </a:cubicBezTo>
                <a:cubicBezTo>
                  <a:pt x="519726" y="16733"/>
                  <a:pt x="548754" y="9817"/>
                  <a:pt x="720000" y="0"/>
                </a:cubicBezTo>
                <a:cubicBezTo>
                  <a:pt x="717017" y="144842"/>
                  <a:pt x="704269" y="226170"/>
                  <a:pt x="720000" y="367200"/>
                </a:cubicBezTo>
                <a:cubicBezTo>
                  <a:pt x="735731" y="508230"/>
                  <a:pt x="719113" y="635115"/>
                  <a:pt x="720000" y="720000"/>
                </a:cubicBezTo>
                <a:cubicBezTo>
                  <a:pt x="562574" y="712516"/>
                  <a:pt x="499240" y="713961"/>
                  <a:pt x="360000" y="720000"/>
                </a:cubicBezTo>
                <a:cubicBezTo>
                  <a:pt x="220760" y="726039"/>
                  <a:pt x="152911" y="731409"/>
                  <a:pt x="0" y="720000"/>
                </a:cubicBezTo>
                <a:cubicBezTo>
                  <a:pt x="6940" y="559290"/>
                  <a:pt x="-1748" y="511153"/>
                  <a:pt x="0" y="381600"/>
                </a:cubicBezTo>
                <a:cubicBezTo>
                  <a:pt x="1748" y="252047"/>
                  <a:pt x="-8850" y="164786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302663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rapeau Yemen">
            <a:extLst>
              <a:ext uri="{FF2B5EF4-FFF2-40B4-BE49-F238E27FC236}">
                <a16:creationId xmlns:a16="http://schemas.microsoft.com/office/drawing/2014/main" id="{3DBB05CD-222D-D604-843B-819CF9DB7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108" y="6000750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00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19953" y="-9500"/>
                  <a:pt x="267163" y="-2079"/>
                  <a:pt x="345600" y="0"/>
                </a:cubicBezTo>
                <a:cubicBezTo>
                  <a:pt x="424037" y="2079"/>
                  <a:pt x="568267" y="7820"/>
                  <a:pt x="720000" y="0"/>
                </a:cubicBezTo>
                <a:cubicBezTo>
                  <a:pt x="731675" y="169061"/>
                  <a:pt x="702494" y="201103"/>
                  <a:pt x="720000" y="360000"/>
                </a:cubicBezTo>
                <a:cubicBezTo>
                  <a:pt x="737506" y="518897"/>
                  <a:pt x="728090" y="644916"/>
                  <a:pt x="720000" y="720000"/>
                </a:cubicBezTo>
                <a:cubicBezTo>
                  <a:pt x="576223" y="718118"/>
                  <a:pt x="465882" y="719724"/>
                  <a:pt x="374400" y="720000"/>
                </a:cubicBezTo>
                <a:cubicBezTo>
                  <a:pt x="282918" y="720276"/>
                  <a:pt x="136292" y="705002"/>
                  <a:pt x="0" y="720000"/>
                </a:cubicBezTo>
                <a:cubicBezTo>
                  <a:pt x="-6037" y="577818"/>
                  <a:pt x="-12735" y="479829"/>
                  <a:pt x="0" y="360000"/>
                </a:cubicBezTo>
                <a:cubicBezTo>
                  <a:pt x="12735" y="240171"/>
                  <a:pt x="8356" y="748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9517761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rapeau Ethiopie">
            <a:extLst>
              <a:ext uri="{FF2B5EF4-FFF2-40B4-BE49-F238E27FC236}">
                <a16:creationId xmlns:a16="http://schemas.microsoft.com/office/drawing/2014/main" id="{4E5EEA80-CF61-2017-B634-E805681F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938" y="6000750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528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03757" y="13454"/>
                  <a:pt x="204135" y="-15535"/>
                  <a:pt x="352800" y="0"/>
                </a:cubicBezTo>
                <a:cubicBezTo>
                  <a:pt x="501465" y="15535"/>
                  <a:pt x="645674" y="5921"/>
                  <a:pt x="720000" y="0"/>
                </a:cubicBezTo>
                <a:cubicBezTo>
                  <a:pt x="707761" y="178069"/>
                  <a:pt x="723562" y="281392"/>
                  <a:pt x="720000" y="360000"/>
                </a:cubicBezTo>
                <a:cubicBezTo>
                  <a:pt x="716438" y="438608"/>
                  <a:pt x="737502" y="563190"/>
                  <a:pt x="720000" y="720000"/>
                </a:cubicBezTo>
                <a:cubicBezTo>
                  <a:pt x="645706" y="707122"/>
                  <a:pt x="509966" y="730034"/>
                  <a:pt x="352800" y="720000"/>
                </a:cubicBezTo>
                <a:cubicBezTo>
                  <a:pt x="195634" y="709966"/>
                  <a:pt x="171898" y="736030"/>
                  <a:pt x="0" y="720000"/>
                </a:cubicBezTo>
                <a:cubicBezTo>
                  <a:pt x="17470" y="552676"/>
                  <a:pt x="-3985" y="522727"/>
                  <a:pt x="0" y="352800"/>
                </a:cubicBezTo>
                <a:cubicBezTo>
                  <a:pt x="3985" y="182873"/>
                  <a:pt x="-7555" y="111026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272051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170E57-E247-369B-DFB7-65A26C4F5A43}"/>
              </a:ext>
            </a:extLst>
          </p:cNvPr>
          <p:cNvSpPr/>
          <p:nvPr/>
        </p:nvSpPr>
        <p:spPr>
          <a:xfrm>
            <a:off x="1066185" y="2320551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564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389BE-475C-7F51-2106-7B688B46DD1C}"/>
              </a:ext>
            </a:extLst>
          </p:cNvPr>
          <p:cNvSpPr/>
          <p:nvPr/>
        </p:nvSpPr>
        <p:spPr>
          <a:xfrm>
            <a:off x="1541308" y="1827478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652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9952C1-3DCF-EEB3-4737-525C976396DB}"/>
              </a:ext>
            </a:extLst>
          </p:cNvPr>
          <p:cNvSpPr/>
          <p:nvPr/>
        </p:nvSpPr>
        <p:spPr>
          <a:xfrm>
            <a:off x="2028677" y="2516053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525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0C9524-0708-08C5-3EC5-60F8D82538AB}"/>
              </a:ext>
            </a:extLst>
          </p:cNvPr>
          <p:cNvSpPr/>
          <p:nvPr/>
        </p:nvSpPr>
        <p:spPr>
          <a:xfrm>
            <a:off x="2521355" y="4706694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119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50D29E-F150-439B-3DA6-CAFDE756C959}"/>
              </a:ext>
            </a:extLst>
          </p:cNvPr>
          <p:cNvSpPr/>
          <p:nvPr/>
        </p:nvSpPr>
        <p:spPr>
          <a:xfrm>
            <a:off x="3289896" y="3565874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330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626035-8E0F-87DF-FE29-354B04F804A7}"/>
              </a:ext>
            </a:extLst>
          </p:cNvPr>
          <p:cNvSpPr/>
          <p:nvPr/>
        </p:nvSpPr>
        <p:spPr>
          <a:xfrm>
            <a:off x="3782005" y="3608245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322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087AD-DE84-95A2-A722-F8B75B5AC205}"/>
              </a:ext>
            </a:extLst>
          </p:cNvPr>
          <p:cNvSpPr/>
          <p:nvPr/>
        </p:nvSpPr>
        <p:spPr>
          <a:xfrm>
            <a:off x="4261029" y="5043588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9A282B-2432-DB83-671F-BFAF14D0BE58}"/>
              </a:ext>
            </a:extLst>
          </p:cNvPr>
          <p:cNvSpPr/>
          <p:nvPr/>
        </p:nvSpPr>
        <p:spPr>
          <a:xfrm>
            <a:off x="6008584" y="2917221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451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332494-3E3A-E60E-FFBB-E1EA3AF7EDF5}"/>
              </a:ext>
            </a:extLst>
          </p:cNvPr>
          <p:cNvSpPr/>
          <p:nvPr/>
        </p:nvSpPr>
        <p:spPr>
          <a:xfrm>
            <a:off x="5522177" y="4269539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196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A37B57-276E-D92F-B58C-41D209BDD366}"/>
              </a:ext>
            </a:extLst>
          </p:cNvPr>
          <p:cNvSpPr/>
          <p:nvPr/>
        </p:nvSpPr>
        <p:spPr>
          <a:xfrm>
            <a:off x="6497823" y="5048877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48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B42B28-0600-94DC-DEE5-044815491BF4}"/>
              </a:ext>
            </a:extLst>
          </p:cNvPr>
          <p:cNvSpPr/>
          <p:nvPr/>
        </p:nvSpPr>
        <p:spPr>
          <a:xfrm>
            <a:off x="7754558" y="3909709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265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B2386E-94F9-F1D7-02EC-E938BEF9C8B8}"/>
              </a:ext>
            </a:extLst>
          </p:cNvPr>
          <p:cNvSpPr/>
          <p:nvPr/>
        </p:nvSpPr>
        <p:spPr>
          <a:xfrm>
            <a:off x="8235612" y="4757721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104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E982D5-C557-67F3-8E9C-7B648E7CD0A8}"/>
              </a:ext>
            </a:extLst>
          </p:cNvPr>
          <p:cNvSpPr/>
          <p:nvPr/>
        </p:nvSpPr>
        <p:spPr>
          <a:xfrm>
            <a:off x="8716173" y="3331476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372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ED16AC-6281-7301-44E7-69F91A5E4F59}"/>
              </a:ext>
            </a:extLst>
          </p:cNvPr>
          <p:cNvSpPr/>
          <p:nvPr/>
        </p:nvSpPr>
        <p:spPr>
          <a:xfrm>
            <a:off x="9975443" y="2163320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591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CD881-5447-0B1F-74FB-9BDAC333CB5D}"/>
              </a:ext>
            </a:extLst>
          </p:cNvPr>
          <p:cNvSpPr/>
          <p:nvPr/>
        </p:nvSpPr>
        <p:spPr>
          <a:xfrm>
            <a:off x="10466671" y="2200145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587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5DBF1F-6879-53ED-B4BD-0ED86695455A}"/>
              </a:ext>
            </a:extLst>
          </p:cNvPr>
          <p:cNvSpPr/>
          <p:nvPr/>
        </p:nvSpPr>
        <p:spPr>
          <a:xfrm>
            <a:off x="10954101" y="4228597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203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733EB7-3169-D179-D597-04DF33498B6B}"/>
              </a:ext>
            </a:extLst>
          </p:cNvPr>
          <p:cNvSpPr/>
          <p:nvPr/>
        </p:nvSpPr>
        <p:spPr>
          <a:xfrm>
            <a:off x="9204179" y="2842432"/>
            <a:ext cx="457816" cy="240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466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324259-2748-9D06-2795-432DC6A1C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286F1-42FE-DD18-7741-4D82729EF4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863EB3-EFC6-232F-4359-F4827FBAD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209"/>
            <a:ext cx="12192000" cy="16365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802D9D-87C2-FC1C-045C-17491CD3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6942"/>
            <a:ext cx="12192000" cy="17924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685677-0216-0D5F-74DA-A6DD6CA9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9348"/>
            <a:ext cx="12192000" cy="1174584"/>
          </a:xfrm>
          <a:prstGeom prst="rect">
            <a:avLst/>
          </a:prstGeom>
        </p:spPr>
      </p:pic>
      <p:sp>
        <p:nvSpPr>
          <p:cNvPr id="11" name="Google Shape;195;g2233f607d43_0_0">
            <a:extLst>
              <a:ext uri="{FF2B5EF4-FFF2-40B4-BE49-F238E27FC236}">
                <a16:creationId xmlns:a16="http://schemas.microsoft.com/office/drawing/2014/main" id="{BFEF013D-C6E8-6714-D305-DA56A51EC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2000" cy="14176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3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3CF9340-1F89-2A54-53E2-B41CE3BE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46" y="2118593"/>
            <a:ext cx="4909103" cy="3141825"/>
          </a:xfrm>
          <a:prstGeom prst="rect">
            <a:avLst/>
          </a:prstGeom>
        </p:spPr>
      </p:pic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Méthodologie de l’analyse</a:t>
            </a:r>
            <a:endParaRPr sz="3200" dirty="0"/>
          </a:p>
        </p:txBody>
      </p:sp>
      <p:sp>
        <p:nvSpPr>
          <p:cNvPr id="2" name="Google Shape;131;p2">
            <a:extLst>
              <a:ext uri="{FF2B5EF4-FFF2-40B4-BE49-F238E27FC236}">
                <a16:creationId xmlns:a16="http://schemas.microsoft.com/office/drawing/2014/main" id="{CC82B27F-FD3F-8EFA-FF2B-263E20B66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9830" y="2717946"/>
            <a:ext cx="6873505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Analyse et recherche des données via le langage Python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Utilisation d’un </a:t>
            </a:r>
            <a:r>
              <a:rPr lang="fr-FR" dirty="0" err="1"/>
              <a:t>NoteBook</a:t>
            </a:r>
            <a:endParaRPr lang="fr-FR" dirty="0"/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Données </a:t>
            </a:r>
            <a:r>
              <a:rPr lang="en-US" dirty="0"/>
              <a:t>qui </a:t>
            </a:r>
            <a:r>
              <a:rPr lang="fr-FR" dirty="0"/>
              <a:t>viennent</a:t>
            </a:r>
            <a:r>
              <a:rPr lang="en-US" dirty="0"/>
              <a:t> de : Food and Agriculture Organization of the United Nations (FAO)</a:t>
            </a:r>
            <a:endParaRPr lang="fr-FR" dirty="0"/>
          </a:p>
          <a:p>
            <a:pPr lvl="1">
              <a:spcBef>
                <a:spcPts val="0"/>
              </a:spcBef>
              <a:buFontTx/>
              <a:buChar char="-"/>
            </a:pPr>
            <a:endParaRPr lang="fr-FR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dirty="0"/>
          </a:p>
        </p:txBody>
      </p:sp>
      <p:sp>
        <p:nvSpPr>
          <p:cNvPr id="139" name="Google Shape;139;p3"/>
          <p:cNvSpPr/>
          <p:nvPr/>
        </p:nvSpPr>
        <p:spPr>
          <a:xfrm>
            <a:off x="12435544" y="227093"/>
            <a:ext cx="3691200" cy="3783000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j’ai fait mon analyse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Attention, il faut s’adapter à l’interlocuteur (pas trop de technique)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Vérifier que l’interlocuteur comprend  bien les choses</a:t>
            </a: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Penser à commenter les slides pendant la présentation mais à ne pas les lire</a:t>
            </a: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2603986" y="4118508"/>
            <a:ext cx="2653800" cy="2716200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Est-ce que le RGPD s’applique dans notre projet ?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RGPD : protection des données pour les médecins - Branchet">
            <a:extLst>
              <a:ext uri="{FF2B5EF4-FFF2-40B4-BE49-F238E27FC236}">
                <a16:creationId xmlns:a16="http://schemas.microsoft.com/office/drawing/2014/main" id="{7DE5EF00-54D3-E4FD-A847-39A537FD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90" y="5098353"/>
            <a:ext cx="4166455" cy="14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9F57F07F-DDFD-F9A0-5118-DCE51DD50DDC}"/>
              </a:ext>
            </a:extLst>
          </p:cNvPr>
          <p:cNvGrpSpPr/>
          <p:nvPr/>
        </p:nvGrpSpPr>
        <p:grpSpPr>
          <a:xfrm>
            <a:off x="8115539" y="5309306"/>
            <a:ext cx="2977116" cy="1382315"/>
            <a:chOff x="6564736" y="5932691"/>
            <a:chExt cx="2977116" cy="13823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E69CDA-7177-0D02-B972-58188D52CD86}"/>
                </a:ext>
              </a:extLst>
            </p:cNvPr>
            <p:cNvSpPr/>
            <p:nvPr/>
          </p:nvSpPr>
          <p:spPr>
            <a:xfrm>
              <a:off x="6564736" y="6050354"/>
              <a:ext cx="2977116" cy="999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2" name="Picture 4" descr="Python Logo : histoire, signification de l'emblème">
              <a:extLst>
                <a:ext uri="{FF2B5EF4-FFF2-40B4-BE49-F238E27FC236}">
                  <a16:creationId xmlns:a16="http://schemas.microsoft.com/office/drawing/2014/main" id="{A11689E1-EF0B-95DA-D5E4-5871F660E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173" y="5932691"/>
              <a:ext cx="2457450" cy="1382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4F4669-2DD4-02A5-2F93-D2F220BEE2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909377B-E647-14BE-EC8B-B716519C8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0" y="1441342"/>
            <a:ext cx="2055547" cy="208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656B25-F4C9-40E0-B6E5-FB18B071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DE14C9-66A8-A870-1A07-76A471ED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5"/>
          <a:stretch/>
        </p:blipFill>
        <p:spPr>
          <a:xfrm>
            <a:off x="0" y="1405381"/>
            <a:ext cx="12192000" cy="5452619"/>
          </a:xfrm>
          <a:prstGeom prst="rect">
            <a:avLst/>
          </a:prstGeom>
        </p:spPr>
      </p:pic>
      <p:sp>
        <p:nvSpPr>
          <p:cNvPr id="7" name="Google Shape;195;g2233f607d43_0_0">
            <a:extLst>
              <a:ext uri="{FF2B5EF4-FFF2-40B4-BE49-F238E27FC236}">
                <a16:creationId xmlns:a16="http://schemas.microsoft.com/office/drawing/2014/main" id="{269BD5D1-189F-136A-F0DC-8FBE5EAA1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2000" cy="141768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53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forte disponibilité alimentaire par habitant</a:t>
            </a:r>
            <a:endParaRPr sz="3200" dirty="0"/>
          </a:p>
        </p:txBody>
      </p:sp>
      <p:sp>
        <p:nvSpPr>
          <p:cNvPr id="204" name="Google Shape;204;p11"/>
          <p:cNvSpPr/>
          <p:nvPr/>
        </p:nvSpPr>
        <p:spPr>
          <a:xfrm>
            <a:off x="12354089" y="2888293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Graphique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Tableau de chiffres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Podium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voir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D8B7AC40-7F23-1AC1-5B66-604E0028D7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329267"/>
              </p:ext>
            </p:extLst>
          </p:nvPr>
        </p:nvGraphicFramePr>
        <p:xfrm>
          <a:off x="381000" y="1679944"/>
          <a:ext cx="11639550" cy="4292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Drapeau Allemagne">
            <a:extLst>
              <a:ext uri="{FF2B5EF4-FFF2-40B4-BE49-F238E27FC236}">
                <a16:creationId xmlns:a16="http://schemas.microsoft.com/office/drawing/2014/main" id="{305359A8-0D39-DA09-1A93-3EC76F26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52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528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84812" y="-9815"/>
                  <a:pt x="283291" y="11507"/>
                  <a:pt x="367200" y="0"/>
                </a:cubicBezTo>
                <a:cubicBezTo>
                  <a:pt x="451109" y="-11507"/>
                  <a:pt x="555745" y="-6341"/>
                  <a:pt x="720000" y="0"/>
                </a:cubicBezTo>
                <a:cubicBezTo>
                  <a:pt x="710806" y="113804"/>
                  <a:pt x="702106" y="219892"/>
                  <a:pt x="720000" y="367200"/>
                </a:cubicBezTo>
                <a:cubicBezTo>
                  <a:pt x="737894" y="514508"/>
                  <a:pt x="736789" y="589989"/>
                  <a:pt x="720000" y="720000"/>
                </a:cubicBezTo>
                <a:cubicBezTo>
                  <a:pt x="583709" y="734072"/>
                  <a:pt x="507105" y="724964"/>
                  <a:pt x="381600" y="720000"/>
                </a:cubicBezTo>
                <a:cubicBezTo>
                  <a:pt x="256095" y="715036"/>
                  <a:pt x="127523" y="736553"/>
                  <a:pt x="0" y="720000"/>
                </a:cubicBezTo>
                <a:cubicBezTo>
                  <a:pt x="1483" y="628956"/>
                  <a:pt x="8966" y="483513"/>
                  <a:pt x="0" y="352800"/>
                </a:cubicBezTo>
                <a:cubicBezTo>
                  <a:pt x="-8966" y="222087"/>
                  <a:pt x="-14341" y="110106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97276693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au Egypte">
            <a:extLst>
              <a:ext uri="{FF2B5EF4-FFF2-40B4-BE49-F238E27FC236}">
                <a16:creationId xmlns:a16="http://schemas.microsoft.com/office/drawing/2014/main" id="{1ACA847B-ABF0-8D03-937B-83E259C8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60" y="5974531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528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01201" y="-12795"/>
                  <a:pt x="250549" y="14230"/>
                  <a:pt x="338400" y="0"/>
                </a:cubicBezTo>
                <a:cubicBezTo>
                  <a:pt x="426251" y="-14230"/>
                  <a:pt x="532517" y="-15230"/>
                  <a:pt x="720000" y="0"/>
                </a:cubicBezTo>
                <a:cubicBezTo>
                  <a:pt x="723565" y="165807"/>
                  <a:pt x="724025" y="280705"/>
                  <a:pt x="720000" y="367200"/>
                </a:cubicBezTo>
                <a:cubicBezTo>
                  <a:pt x="715975" y="453695"/>
                  <a:pt x="725883" y="566606"/>
                  <a:pt x="720000" y="720000"/>
                </a:cubicBezTo>
                <a:cubicBezTo>
                  <a:pt x="550602" y="736296"/>
                  <a:pt x="466193" y="727372"/>
                  <a:pt x="367200" y="720000"/>
                </a:cubicBezTo>
                <a:cubicBezTo>
                  <a:pt x="268207" y="712628"/>
                  <a:pt x="174428" y="720811"/>
                  <a:pt x="0" y="720000"/>
                </a:cubicBezTo>
                <a:cubicBezTo>
                  <a:pt x="-8283" y="609930"/>
                  <a:pt x="5228" y="427587"/>
                  <a:pt x="0" y="352800"/>
                </a:cubicBezTo>
                <a:cubicBezTo>
                  <a:pt x="-5228" y="278013"/>
                  <a:pt x="16618" y="10273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02634265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peau Italie">
            <a:extLst>
              <a:ext uri="{FF2B5EF4-FFF2-40B4-BE49-F238E27FC236}">
                <a16:creationId xmlns:a16="http://schemas.microsoft.com/office/drawing/2014/main" id="{00F125D2-BFCF-2BFA-7A5B-83E760DA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371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744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78504" y="-13516"/>
                  <a:pt x="268659" y="5596"/>
                  <a:pt x="367200" y="0"/>
                </a:cubicBezTo>
                <a:cubicBezTo>
                  <a:pt x="465741" y="-5596"/>
                  <a:pt x="560180" y="-8969"/>
                  <a:pt x="720000" y="0"/>
                </a:cubicBezTo>
                <a:cubicBezTo>
                  <a:pt x="725623" y="156548"/>
                  <a:pt x="733048" y="258880"/>
                  <a:pt x="720000" y="374400"/>
                </a:cubicBezTo>
                <a:cubicBezTo>
                  <a:pt x="706952" y="489920"/>
                  <a:pt x="720266" y="599778"/>
                  <a:pt x="720000" y="720000"/>
                </a:cubicBezTo>
                <a:cubicBezTo>
                  <a:pt x="549305" y="710014"/>
                  <a:pt x="498368" y="706895"/>
                  <a:pt x="367200" y="720000"/>
                </a:cubicBezTo>
                <a:cubicBezTo>
                  <a:pt x="236032" y="733105"/>
                  <a:pt x="99002" y="709582"/>
                  <a:pt x="0" y="720000"/>
                </a:cubicBezTo>
                <a:cubicBezTo>
                  <a:pt x="-627" y="606687"/>
                  <a:pt x="563" y="531968"/>
                  <a:pt x="0" y="345600"/>
                </a:cubicBezTo>
                <a:cubicBezTo>
                  <a:pt x="-563" y="159232"/>
                  <a:pt x="-338" y="16586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381953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peau Irlande">
            <a:extLst>
              <a:ext uri="{FF2B5EF4-FFF2-40B4-BE49-F238E27FC236}">
                <a16:creationId xmlns:a16="http://schemas.microsoft.com/office/drawing/2014/main" id="{19E90A3B-300B-B260-6B8F-D13526884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40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00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81635" y="5723"/>
                  <a:pt x="200329" y="-15250"/>
                  <a:pt x="338400" y="0"/>
                </a:cubicBezTo>
                <a:cubicBezTo>
                  <a:pt x="476471" y="15250"/>
                  <a:pt x="545357" y="-393"/>
                  <a:pt x="720000" y="0"/>
                </a:cubicBezTo>
                <a:cubicBezTo>
                  <a:pt x="725278" y="73240"/>
                  <a:pt x="735031" y="240866"/>
                  <a:pt x="720000" y="360000"/>
                </a:cubicBezTo>
                <a:cubicBezTo>
                  <a:pt x="704969" y="479134"/>
                  <a:pt x="709679" y="598967"/>
                  <a:pt x="720000" y="720000"/>
                </a:cubicBezTo>
                <a:cubicBezTo>
                  <a:pt x="587192" y="735070"/>
                  <a:pt x="467347" y="735083"/>
                  <a:pt x="374400" y="720000"/>
                </a:cubicBezTo>
                <a:cubicBezTo>
                  <a:pt x="281453" y="704917"/>
                  <a:pt x="163855" y="718841"/>
                  <a:pt x="0" y="720000"/>
                </a:cubicBezTo>
                <a:cubicBezTo>
                  <a:pt x="14068" y="551952"/>
                  <a:pt x="13210" y="503543"/>
                  <a:pt x="0" y="360000"/>
                </a:cubicBezTo>
                <a:cubicBezTo>
                  <a:pt x="-13210" y="216457"/>
                  <a:pt x="11079" y="16149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785229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peau Israel">
            <a:extLst>
              <a:ext uri="{FF2B5EF4-FFF2-40B4-BE49-F238E27FC236}">
                <a16:creationId xmlns:a16="http://schemas.microsoft.com/office/drawing/2014/main" id="{DBD079B4-F14D-C2F3-5899-17476B53E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80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77549" y="10208"/>
                  <a:pt x="216488" y="-7607"/>
                  <a:pt x="352800" y="0"/>
                </a:cubicBezTo>
                <a:cubicBezTo>
                  <a:pt x="489112" y="7607"/>
                  <a:pt x="556503" y="9843"/>
                  <a:pt x="720000" y="0"/>
                </a:cubicBezTo>
                <a:cubicBezTo>
                  <a:pt x="721670" y="74851"/>
                  <a:pt x="711857" y="272900"/>
                  <a:pt x="720000" y="367200"/>
                </a:cubicBezTo>
                <a:cubicBezTo>
                  <a:pt x="728143" y="461500"/>
                  <a:pt x="725456" y="548613"/>
                  <a:pt x="720000" y="720000"/>
                </a:cubicBezTo>
                <a:cubicBezTo>
                  <a:pt x="562112" y="722514"/>
                  <a:pt x="499378" y="720325"/>
                  <a:pt x="367200" y="720000"/>
                </a:cubicBezTo>
                <a:cubicBezTo>
                  <a:pt x="235022" y="719675"/>
                  <a:pt x="151415" y="734090"/>
                  <a:pt x="0" y="720000"/>
                </a:cubicBezTo>
                <a:cubicBezTo>
                  <a:pt x="16442" y="568238"/>
                  <a:pt x="4806" y="468290"/>
                  <a:pt x="0" y="374400"/>
                </a:cubicBezTo>
                <a:cubicBezTo>
                  <a:pt x="-4806" y="280510"/>
                  <a:pt x="3152" y="16674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40154170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apeau Etats-Unis">
            <a:extLst>
              <a:ext uri="{FF2B5EF4-FFF2-40B4-BE49-F238E27FC236}">
                <a16:creationId xmlns:a16="http://schemas.microsoft.com/office/drawing/2014/main" id="{412864A4-BFF5-41AF-C30D-96C3E2EDE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03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74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45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22330" y="3335"/>
                  <a:pt x="282002" y="5034"/>
                  <a:pt x="374400" y="0"/>
                </a:cubicBezTo>
                <a:cubicBezTo>
                  <a:pt x="466798" y="-5034"/>
                  <a:pt x="562313" y="12495"/>
                  <a:pt x="720000" y="0"/>
                </a:cubicBezTo>
                <a:cubicBezTo>
                  <a:pt x="720699" y="113508"/>
                  <a:pt x="722543" y="244681"/>
                  <a:pt x="720000" y="345600"/>
                </a:cubicBezTo>
                <a:cubicBezTo>
                  <a:pt x="717457" y="446519"/>
                  <a:pt x="702671" y="593949"/>
                  <a:pt x="720000" y="720000"/>
                </a:cubicBezTo>
                <a:cubicBezTo>
                  <a:pt x="541262" y="714567"/>
                  <a:pt x="426793" y="734461"/>
                  <a:pt x="345600" y="720000"/>
                </a:cubicBezTo>
                <a:cubicBezTo>
                  <a:pt x="264407" y="705539"/>
                  <a:pt x="106395" y="707475"/>
                  <a:pt x="0" y="720000"/>
                </a:cubicBezTo>
                <a:cubicBezTo>
                  <a:pt x="-3125" y="600947"/>
                  <a:pt x="-3723" y="501054"/>
                  <a:pt x="0" y="374400"/>
                </a:cubicBezTo>
                <a:cubicBezTo>
                  <a:pt x="3723" y="247746"/>
                  <a:pt x="-13366" y="12164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878986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rapeau Turquie">
            <a:extLst>
              <a:ext uri="{FF2B5EF4-FFF2-40B4-BE49-F238E27FC236}">
                <a16:creationId xmlns:a16="http://schemas.microsoft.com/office/drawing/2014/main" id="{61D2FD02-9D9E-5E5C-CDCE-B12DB637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46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17284" y="3141"/>
                  <a:pt x="178128" y="-13740"/>
                  <a:pt x="352800" y="0"/>
                </a:cubicBezTo>
                <a:cubicBezTo>
                  <a:pt x="527472" y="13740"/>
                  <a:pt x="630200" y="-4246"/>
                  <a:pt x="720000" y="0"/>
                </a:cubicBezTo>
                <a:cubicBezTo>
                  <a:pt x="707650" y="140374"/>
                  <a:pt x="702253" y="249029"/>
                  <a:pt x="720000" y="360000"/>
                </a:cubicBezTo>
                <a:cubicBezTo>
                  <a:pt x="737747" y="470971"/>
                  <a:pt x="708284" y="632849"/>
                  <a:pt x="720000" y="720000"/>
                </a:cubicBezTo>
                <a:cubicBezTo>
                  <a:pt x="625832" y="706512"/>
                  <a:pt x="474844" y="704422"/>
                  <a:pt x="381600" y="720000"/>
                </a:cubicBezTo>
                <a:cubicBezTo>
                  <a:pt x="288356" y="735578"/>
                  <a:pt x="109740" y="702583"/>
                  <a:pt x="0" y="720000"/>
                </a:cubicBezTo>
                <a:cubicBezTo>
                  <a:pt x="-11347" y="602077"/>
                  <a:pt x="4552" y="424856"/>
                  <a:pt x="0" y="345600"/>
                </a:cubicBezTo>
                <a:cubicBezTo>
                  <a:pt x="-4552" y="266344"/>
                  <a:pt x="5356" y="12641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6408102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rapeau Belgique">
            <a:extLst>
              <a:ext uri="{FF2B5EF4-FFF2-40B4-BE49-F238E27FC236}">
                <a16:creationId xmlns:a16="http://schemas.microsoft.com/office/drawing/2014/main" id="{E91AEBBE-2F68-6006-211E-513020C70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07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81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78616" y="-12815"/>
                  <a:pt x="207240" y="3033"/>
                  <a:pt x="352800" y="0"/>
                </a:cubicBezTo>
                <a:cubicBezTo>
                  <a:pt x="498360" y="-3033"/>
                  <a:pt x="603322" y="17473"/>
                  <a:pt x="720000" y="0"/>
                </a:cubicBezTo>
                <a:cubicBezTo>
                  <a:pt x="726675" y="102519"/>
                  <a:pt x="715782" y="245146"/>
                  <a:pt x="720000" y="338400"/>
                </a:cubicBezTo>
                <a:cubicBezTo>
                  <a:pt x="724218" y="431654"/>
                  <a:pt x="704447" y="546154"/>
                  <a:pt x="720000" y="720000"/>
                </a:cubicBezTo>
                <a:cubicBezTo>
                  <a:pt x="564619" y="707264"/>
                  <a:pt x="471946" y="709922"/>
                  <a:pt x="360000" y="720000"/>
                </a:cubicBezTo>
                <a:cubicBezTo>
                  <a:pt x="248054" y="730078"/>
                  <a:pt x="93620" y="723977"/>
                  <a:pt x="0" y="720000"/>
                </a:cubicBezTo>
                <a:cubicBezTo>
                  <a:pt x="-16162" y="554397"/>
                  <a:pt x="6606" y="464052"/>
                  <a:pt x="0" y="381600"/>
                </a:cubicBezTo>
                <a:cubicBezTo>
                  <a:pt x="-6606" y="299148"/>
                  <a:pt x="10134" y="12478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94425316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rapeau Autriche">
            <a:extLst>
              <a:ext uri="{FF2B5EF4-FFF2-40B4-BE49-F238E27FC236}">
                <a16:creationId xmlns:a16="http://schemas.microsoft.com/office/drawing/2014/main" id="{D5DA08D3-8D4F-54F7-8D12-C130B022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1" y="59721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528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95964" y="6075"/>
                  <a:pt x="273459" y="11598"/>
                  <a:pt x="367200" y="0"/>
                </a:cubicBezTo>
                <a:cubicBezTo>
                  <a:pt x="460941" y="-11598"/>
                  <a:pt x="597712" y="-15255"/>
                  <a:pt x="720000" y="0"/>
                </a:cubicBezTo>
                <a:cubicBezTo>
                  <a:pt x="715615" y="176494"/>
                  <a:pt x="720540" y="269894"/>
                  <a:pt x="720000" y="360000"/>
                </a:cubicBezTo>
                <a:cubicBezTo>
                  <a:pt x="719460" y="450106"/>
                  <a:pt x="720432" y="542339"/>
                  <a:pt x="720000" y="720000"/>
                </a:cubicBezTo>
                <a:cubicBezTo>
                  <a:pt x="629263" y="711009"/>
                  <a:pt x="518074" y="713623"/>
                  <a:pt x="374400" y="720000"/>
                </a:cubicBezTo>
                <a:cubicBezTo>
                  <a:pt x="230726" y="726377"/>
                  <a:pt x="150305" y="712358"/>
                  <a:pt x="0" y="720000"/>
                </a:cubicBezTo>
                <a:cubicBezTo>
                  <a:pt x="15032" y="590967"/>
                  <a:pt x="-14639" y="511558"/>
                  <a:pt x="0" y="352800"/>
                </a:cubicBezTo>
                <a:cubicBezTo>
                  <a:pt x="14639" y="194042"/>
                  <a:pt x="12666" y="73598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119101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rapeau Luxembourg">
            <a:extLst>
              <a:ext uri="{FF2B5EF4-FFF2-40B4-BE49-F238E27FC236}">
                <a16:creationId xmlns:a16="http://schemas.microsoft.com/office/drawing/2014/main" id="{EFB6F54C-864A-6C75-3E2A-C16A07A6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02" y="5974531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00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68573" y="10028"/>
                  <a:pt x="197548" y="18169"/>
                  <a:pt x="367200" y="0"/>
                </a:cubicBezTo>
                <a:cubicBezTo>
                  <a:pt x="536852" y="-18169"/>
                  <a:pt x="575865" y="8053"/>
                  <a:pt x="720000" y="0"/>
                </a:cubicBezTo>
                <a:cubicBezTo>
                  <a:pt x="728865" y="139944"/>
                  <a:pt x="715107" y="216800"/>
                  <a:pt x="720000" y="345600"/>
                </a:cubicBezTo>
                <a:cubicBezTo>
                  <a:pt x="724893" y="474400"/>
                  <a:pt x="737391" y="629558"/>
                  <a:pt x="720000" y="720000"/>
                </a:cubicBezTo>
                <a:cubicBezTo>
                  <a:pt x="628868" y="735546"/>
                  <a:pt x="490698" y="735917"/>
                  <a:pt x="360000" y="720000"/>
                </a:cubicBezTo>
                <a:cubicBezTo>
                  <a:pt x="229302" y="704083"/>
                  <a:pt x="161485" y="736306"/>
                  <a:pt x="0" y="720000"/>
                </a:cubicBezTo>
                <a:cubicBezTo>
                  <a:pt x="-1649" y="591796"/>
                  <a:pt x="250" y="466520"/>
                  <a:pt x="0" y="360000"/>
                </a:cubicBezTo>
                <a:cubicBezTo>
                  <a:pt x="-250" y="253480"/>
                  <a:pt x="-8728" y="12077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5537027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CF85C3-F5CD-09F3-5E98-EB0CBF30849A}"/>
              </a:ext>
            </a:extLst>
          </p:cNvPr>
          <p:cNvSpPr txBox="1"/>
          <p:nvPr/>
        </p:nvSpPr>
        <p:spPr>
          <a:xfrm rot="16200000">
            <a:off x="-1652641" y="3747297"/>
            <a:ext cx="37474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fr-FR" sz="1200" dirty="0">
                <a:solidFill>
                  <a:schemeClr val="bg1"/>
                </a:solidFill>
              </a:rPr>
              <a:t>Disponibilité alimentaire par habitant (Kcal/per/jour)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AF518-E5C3-A3B9-92F2-55059F93B35E}"/>
              </a:ext>
            </a:extLst>
          </p:cNvPr>
          <p:cNvSpPr/>
          <p:nvPr/>
        </p:nvSpPr>
        <p:spPr>
          <a:xfrm>
            <a:off x="1208211" y="2090662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3770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8F364-A193-1586-3DD6-F11EB0FFAB75}"/>
              </a:ext>
            </a:extLst>
          </p:cNvPr>
          <p:cNvSpPr/>
          <p:nvPr/>
        </p:nvSpPr>
        <p:spPr>
          <a:xfrm>
            <a:off x="2305132" y="2361519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3737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465E63-1F17-F901-C986-9B6F9173043D}"/>
              </a:ext>
            </a:extLst>
          </p:cNvPr>
          <p:cNvSpPr/>
          <p:nvPr/>
        </p:nvSpPr>
        <p:spPr>
          <a:xfrm>
            <a:off x="3411201" y="2594089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3708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997A81-1FFB-F918-0C3F-20857493D631}"/>
              </a:ext>
            </a:extLst>
          </p:cNvPr>
          <p:cNvSpPr/>
          <p:nvPr/>
        </p:nvSpPr>
        <p:spPr>
          <a:xfrm>
            <a:off x="4505693" y="2805718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3682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B61D88-29DE-8ACD-F3F6-BB9E5A9A9499}"/>
              </a:ext>
            </a:extLst>
          </p:cNvPr>
          <p:cNvSpPr/>
          <p:nvPr/>
        </p:nvSpPr>
        <p:spPr>
          <a:xfrm>
            <a:off x="5604825" y="3388613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3610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DA9F42-E838-12AB-9D39-01EE235DF2FA}"/>
              </a:ext>
            </a:extLst>
          </p:cNvPr>
          <p:cNvSpPr/>
          <p:nvPr/>
        </p:nvSpPr>
        <p:spPr>
          <a:xfrm>
            <a:off x="6706721" y="3446335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3602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94230B-4700-7A27-9574-C76FD5423A4F}"/>
              </a:ext>
            </a:extLst>
          </p:cNvPr>
          <p:cNvSpPr/>
          <p:nvPr/>
        </p:nvSpPr>
        <p:spPr>
          <a:xfrm>
            <a:off x="7797811" y="3640643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3578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AA540F-2C63-22B8-2E33-A02637C32675}"/>
              </a:ext>
            </a:extLst>
          </p:cNvPr>
          <p:cNvSpPr/>
          <p:nvPr/>
        </p:nvSpPr>
        <p:spPr>
          <a:xfrm>
            <a:off x="8903932" y="3952814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3540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003F9-FB35-FD5B-CB2D-FAABA61AAE04}"/>
              </a:ext>
            </a:extLst>
          </p:cNvPr>
          <p:cNvSpPr/>
          <p:nvPr/>
        </p:nvSpPr>
        <p:spPr>
          <a:xfrm>
            <a:off x="10002790" y="4126516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3518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C3272-1750-8F65-9960-537D32C08F2A}"/>
              </a:ext>
            </a:extLst>
          </p:cNvPr>
          <p:cNvSpPr/>
          <p:nvPr/>
        </p:nvSpPr>
        <p:spPr>
          <a:xfrm>
            <a:off x="11095835" y="4248720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3503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7029D2-A9E7-58F1-A3D9-34AE767C2F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6CEEC9-C37B-18F7-5F60-274F6165B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" name="Google Shape;202;p11">
            <a:extLst>
              <a:ext uri="{FF2B5EF4-FFF2-40B4-BE49-F238E27FC236}">
                <a16:creationId xmlns:a16="http://schemas.microsoft.com/office/drawing/2014/main" id="{0819C619-A028-836E-01D6-21E89984C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forte disponibilité alimentaire par habitant</a:t>
            </a:r>
            <a:endParaRPr sz="3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0C3118-875E-CF00-EBEE-AFECD7DDC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6"/>
          <a:stretch/>
        </p:blipFill>
        <p:spPr>
          <a:xfrm>
            <a:off x="-17426" y="1549268"/>
            <a:ext cx="12192000" cy="242638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33F1BA5-1441-964D-47DD-DC2C44B1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26" y="3448604"/>
            <a:ext cx="12192000" cy="34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66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faible disponibilité alimentaire par habitant</a:t>
            </a:r>
            <a:endParaRPr dirty="0"/>
          </a:p>
        </p:txBody>
      </p:sp>
      <p:sp>
        <p:nvSpPr>
          <p:cNvPr id="211" name="Google Shape;211;p12"/>
          <p:cNvSpPr/>
          <p:nvPr/>
        </p:nvSpPr>
        <p:spPr>
          <a:xfrm>
            <a:off x="12647688" y="3019192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Graphique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Tableau de chiffres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Podium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voir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3815F247-5B66-EC1D-92D3-DA40FFEED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511251"/>
              </p:ext>
            </p:extLst>
          </p:nvPr>
        </p:nvGraphicFramePr>
        <p:xfrm>
          <a:off x="523875" y="1684970"/>
          <a:ext cx="11515724" cy="4330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688F269-32DB-D04D-06AB-7650E9020A52}"/>
              </a:ext>
            </a:extLst>
          </p:cNvPr>
          <p:cNvSpPr txBox="1"/>
          <p:nvPr/>
        </p:nvSpPr>
        <p:spPr>
          <a:xfrm rot="16200000">
            <a:off x="-1874343" y="3893317"/>
            <a:ext cx="4330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fr-FR" sz="1400" dirty="0">
                <a:solidFill>
                  <a:schemeClr val="bg1"/>
                </a:solidFill>
              </a:rPr>
              <a:t>Disponibilité alimentaire par habitant (Kcal/per/jour)</a:t>
            </a:r>
          </a:p>
        </p:txBody>
      </p:sp>
      <p:pic>
        <p:nvPicPr>
          <p:cNvPr id="2054" name="Picture 6" descr="Drapeau Zambie">
            <a:extLst>
              <a:ext uri="{FF2B5EF4-FFF2-40B4-BE49-F238E27FC236}">
                <a16:creationId xmlns:a16="http://schemas.microsoft.com/office/drawing/2014/main" id="{314B211B-FDC6-50EA-E304-4E994538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75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52800 h 720000"/>
              <a:gd name="connsiteX4" fmla="*/ 720000 w 720000"/>
              <a:gd name="connsiteY4" fmla="*/ 720000 h 720000"/>
              <a:gd name="connsiteX5" fmla="*/ 345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81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54020" y="2156"/>
                  <a:pt x="184971" y="8339"/>
                  <a:pt x="338400" y="0"/>
                </a:cubicBezTo>
                <a:cubicBezTo>
                  <a:pt x="491829" y="-8339"/>
                  <a:pt x="596763" y="5222"/>
                  <a:pt x="720000" y="0"/>
                </a:cubicBezTo>
                <a:cubicBezTo>
                  <a:pt x="713398" y="149083"/>
                  <a:pt x="708270" y="218142"/>
                  <a:pt x="720000" y="352800"/>
                </a:cubicBezTo>
                <a:cubicBezTo>
                  <a:pt x="731730" y="487458"/>
                  <a:pt x="729885" y="594898"/>
                  <a:pt x="720000" y="720000"/>
                </a:cubicBezTo>
                <a:cubicBezTo>
                  <a:pt x="558208" y="734269"/>
                  <a:pt x="498561" y="718171"/>
                  <a:pt x="345600" y="720000"/>
                </a:cubicBezTo>
                <a:cubicBezTo>
                  <a:pt x="192639" y="721829"/>
                  <a:pt x="107159" y="724718"/>
                  <a:pt x="0" y="720000"/>
                </a:cubicBezTo>
                <a:cubicBezTo>
                  <a:pt x="4193" y="631749"/>
                  <a:pt x="6612" y="550085"/>
                  <a:pt x="0" y="381600"/>
                </a:cubicBezTo>
                <a:cubicBezTo>
                  <a:pt x="-6612" y="213115"/>
                  <a:pt x="-16748" y="18873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014125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rapeau Centrafricaine Republique">
            <a:extLst>
              <a:ext uri="{FF2B5EF4-FFF2-40B4-BE49-F238E27FC236}">
                <a16:creationId xmlns:a16="http://schemas.microsoft.com/office/drawing/2014/main" id="{E126E977-8D85-0B2A-B9C9-4A4C661B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14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00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672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78273" y="10965"/>
                  <a:pt x="247975" y="10636"/>
                  <a:pt x="360000" y="0"/>
                </a:cubicBezTo>
                <a:cubicBezTo>
                  <a:pt x="472025" y="-10636"/>
                  <a:pt x="612385" y="3104"/>
                  <a:pt x="720000" y="0"/>
                </a:cubicBezTo>
                <a:cubicBezTo>
                  <a:pt x="736329" y="133068"/>
                  <a:pt x="716515" y="247629"/>
                  <a:pt x="720000" y="345600"/>
                </a:cubicBezTo>
                <a:cubicBezTo>
                  <a:pt x="723485" y="443571"/>
                  <a:pt x="723361" y="580296"/>
                  <a:pt x="720000" y="720000"/>
                </a:cubicBezTo>
                <a:cubicBezTo>
                  <a:pt x="575943" y="708936"/>
                  <a:pt x="467101" y="723708"/>
                  <a:pt x="367200" y="720000"/>
                </a:cubicBezTo>
                <a:cubicBezTo>
                  <a:pt x="267299" y="716292"/>
                  <a:pt x="125038" y="735091"/>
                  <a:pt x="0" y="720000"/>
                </a:cubicBezTo>
                <a:cubicBezTo>
                  <a:pt x="8125" y="559339"/>
                  <a:pt x="-14407" y="444860"/>
                  <a:pt x="0" y="374400"/>
                </a:cubicBezTo>
                <a:cubicBezTo>
                  <a:pt x="14407" y="303940"/>
                  <a:pt x="-17601" y="10854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7102603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rapeau Madagascar">
            <a:extLst>
              <a:ext uri="{FF2B5EF4-FFF2-40B4-BE49-F238E27FC236}">
                <a16:creationId xmlns:a16="http://schemas.microsoft.com/office/drawing/2014/main" id="{D62B5BE6-EAAC-91BC-9257-E821F1AA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346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672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744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62941" y="-8787"/>
                  <a:pt x="273441" y="851"/>
                  <a:pt x="367200" y="0"/>
                </a:cubicBezTo>
                <a:cubicBezTo>
                  <a:pt x="460959" y="-851"/>
                  <a:pt x="592391" y="8854"/>
                  <a:pt x="720000" y="0"/>
                </a:cubicBezTo>
                <a:cubicBezTo>
                  <a:pt x="726136" y="84768"/>
                  <a:pt x="709252" y="285311"/>
                  <a:pt x="720000" y="374400"/>
                </a:cubicBezTo>
                <a:cubicBezTo>
                  <a:pt x="730748" y="463489"/>
                  <a:pt x="709738" y="581368"/>
                  <a:pt x="720000" y="720000"/>
                </a:cubicBezTo>
                <a:cubicBezTo>
                  <a:pt x="614982" y="721738"/>
                  <a:pt x="447179" y="712551"/>
                  <a:pt x="360000" y="720000"/>
                </a:cubicBezTo>
                <a:cubicBezTo>
                  <a:pt x="272821" y="727449"/>
                  <a:pt x="169767" y="722685"/>
                  <a:pt x="0" y="720000"/>
                </a:cubicBezTo>
                <a:cubicBezTo>
                  <a:pt x="-15069" y="621103"/>
                  <a:pt x="4609" y="447269"/>
                  <a:pt x="0" y="345600"/>
                </a:cubicBezTo>
                <a:cubicBezTo>
                  <a:pt x="-4609" y="243931"/>
                  <a:pt x="15380" y="16290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88836646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rapeau Afghanistan">
            <a:extLst>
              <a:ext uri="{FF2B5EF4-FFF2-40B4-BE49-F238E27FC236}">
                <a16:creationId xmlns:a16="http://schemas.microsoft.com/office/drawing/2014/main" id="{D4FC0843-597C-EE97-E5C9-1604C8EC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098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74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528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02953" y="6023"/>
                  <a:pt x="216479" y="-15936"/>
                  <a:pt x="374400" y="0"/>
                </a:cubicBezTo>
                <a:cubicBezTo>
                  <a:pt x="532321" y="15936"/>
                  <a:pt x="605338" y="6102"/>
                  <a:pt x="720000" y="0"/>
                </a:cubicBezTo>
                <a:cubicBezTo>
                  <a:pt x="734645" y="104259"/>
                  <a:pt x="703570" y="215417"/>
                  <a:pt x="720000" y="367200"/>
                </a:cubicBezTo>
                <a:cubicBezTo>
                  <a:pt x="736430" y="518983"/>
                  <a:pt x="704507" y="598625"/>
                  <a:pt x="720000" y="720000"/>
                </a:cubicBezTo>
                <a:cubicBezTo>
                  <a:pt x="585691" y="729672"/>
                  <a:pt x="440078" y="723664"/>
                  <a:pt x="360000" y="720000"/>
                </a:cubicBezTo>
                <a:cubicBezTo>
                  <a:pt x="279922" y="716336"/>
                  <a:pt x="163575" y="717663"/>
                  <a:pt x="0" y="720000"/>
                </a:cubicBezTo>
                <a:cubicBezTo>
                  <a:pt x="-6758" y="612794"/>
                  <a:pt x="9627" y="481402"/>
                  <a:pt x="0" y="352800"/>
                </a:cubicBezTo>
                <a:cubicBezTo>
                  <a:pt x="-9627" y="224198"/>
                  <a:pt x="-1549" y="11711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7962659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rapeau Haïti">
            <a:extLst>
              <a:ext uri="{FF2B5EF4-FFF2-40B4-BE49-F238E27FC236}">
                <a16:creationId xmlns:a16="http://schemas.microsoft.com/office/drawing/2014/main" id="{6A06DC85-AC77-3DD3-38AC-D7ECCE12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13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00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528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25716" y="7238"/>
                  <a:pt x="193813" y="-1679"/>
                  <a:pt x="338400" y="0"/>
                </a:cubicBezTo>
                <a:cubicBezTo>
                  <a:pt x="482987" y="1679"/>
                  <a:pt x="571460" y="8167"/>
                  <a:pt x="720000" y="0"/>
                </a:cubicBezTo>
                <a:cubicBezTo>
                  <a:pt x="712311" y="113965"/>
                  <a:pt x="702629" y="256299"/>
                  <a:pt x="720000" y="360000"/>
                </a:cubicBezTo>
                <a:cubicBezTo>
                  <a:pt x="737371" y="463701"/>
                  <a:pt x="735110" y="582616"/>
                  <a:pt x="720000" y="720000"/>
                </a:cubicBezTo>
                <a:cubicBezTo>
                  <a:pt x="559212" y="704285"/>
                  <a:pt x="457537" y="720557"/>
                  <a:pt x="374400" y="720000"/>
                </a:cubicBezTo>
                <a:cubicBezTo>
                  <a:pt x="291263" y="719443"/>
                  <a:pt x="77799" y="704855"/>
                  <a:pt x="0" y="720000"/>
                </a:cubicBezTo>
                <a:cubicBezTo>
                  <a:pt x="-8008" y="646108"/>
                  <a:pt x="12583" y="454774"/>
                  <a:pt x="0" y="352800"/>
                </a:cubicBezTo>
                <a:cubicBezTo>
                  <a:pt x="-12583" y="250826"/>
                  <a:pt x="-16401" y="13698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6527487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rapeau Corée du Nord">
            <a:extLst>
              <a:ext uri="{FF2B5EF4-FFF2-40B4-BE49-F238E27FC236}">
                <a16:creationId xmlns:a16="http://schemas.microsoft.com/office/drawing/2014/main" id="{3730C7E4-55D4-39E0-BEC5-56388633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81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45600 h 720000"/>
              <a:gd name="connsiteX4" fmla="*/ 720000 w 720000"/>
              <a:gd name="connsiteY4" fmla="*/ 720000 h 720000"/>
              <a:gd name="connsiteX5" fmla="*/ 3744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74065" y="8153"/>
                  <a:pt x="212290" y="-9200"/>
                  <a:pt x="352800" y="0"/>
                </a:cubicBezTo>
                <a:cubicBezTo>
                  <a:pt x="493310" y="9200"/>
                  <a:pt x="630087" y="10575"/>
                  <a:pt x="720000" y="0"/>
                </a:cubicBezTo>
                <a:cubicBezTo>
                  <a:pt x="718611" y="119888"/>
                  <a:pt x="737176" y="274245"/>
                  <a:pt x="720000" y="345600"/>
                </a:cubicBezTo>
                <a:cubicBezTo>
                  <a:pt x="702824" y="416955"/>
                  <a:pt x="727315" y="573786"/>
                  <a:pt x="720000" y="720000"/>
                </a:cubicBezTo>
                <a:cubicBezTo>
                  <a:pt x="558621" y="709650"/>
                  <a:pt x="532166" y="721121"/>
                  <a:pt x="374400" y="720000"/>
                </a:cubicBezTo>
                <a:cubicBezTo>
                  <a:pt x="216634" y="718879"/>
                  <a:pt x="95346" y="711972"/>
                  <a:pt x="0" y="720000"/>
                </a:cubicBezTo>
                <a:cubicBezTo>
                  <a:pt x="-17352" y="633575"/>
                  <a:pt x="-10134" y="515195"/>
                  <a:pt x="0" y="345600"/>
                </a:cubicBezTo>
                <a:cubicBezTo>
                  <a:pt x="10134" y="176005"/>
                  <a:pt x="-6611" y="16194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30151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peau Tchad">
            <a:extLst>
              <a:ext uri="{FF2B5EF4-FFF2-40B4-BE49-F238E27FC236}">
                <a16:creationId xmlns:a16="http://schemas.microsoft.com/office/drawing/2014/main" id="{71AA83EB-933E-DB2D-0472-16A58219D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948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74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744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40035" y="-12622"/>
                  <a:pt x="231509" y="-10143"/>
                  <a:pt x="374400" y="0"/>
                </a:cubicBezTo>
                <a:cubicBezTo>
                  <a:pt x="517291" y="10143"/>
                  <a:pt x="638091" y="-14575"/>
                  <a:pt x="720000" y="0"/>
                </a:cubicBezTo>
                <a:cubicBezTo>
                  <a:pt x="734147" y="80859"/>
                  <a:pt x="716904" y="290363"/>
                  <a:pt x="720000" y="367200"/>
                </a:cubicBezTo>
                <a:cubicBezTo>
                  <a:pt x="723096" y="444037"/>
                  <a:pt x="705573" y="637558"/>
                  <a:pt x="720000" y="720000"/>
                </a:cubicBezTo>
                <a:cubicBezTo>
                  <a:pt x="609047" y="711573"/>
                  <a:pt x="535385" y="707709"/>
                  <a:pt x="381600" y="720000"/>
                </a:cubicBezTo>
                <a:cubicBezTo>
                  <a:pt x="227815" y="732291"/>
                  <a:pt x="144262" y="715693"/>
                  <a:pt x="0" y="720000"/>
                </a:cubicBezTo>
                <a:cubicBezTo>
                  <a:pt x="6049" y="637693"/>
                  <a:pt x="1053" y="518877"/>
                  <a:pt x="0" y="374400"/>
                </a:cubicBezTo>
                <a:cubicBezTo>
                  <a:pt x="-1053" y="229923"/>
                  <a:pt x="-11334" y="124274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35334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rapeau Zimbabwe">
            <a:extLst>
              <a:ext uri="{FF2B5EF4-FFF2-40B4-BE49-F238E27FC236}">
                <a16:creationId xmlns:a16="http://schemas.microsoft.com/office/drawing/2014/main" id="{650D5867-449D-1CEA-6EF6-411A54C7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25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384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81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94602" y="-15409"/>
                  <a:pt x="263638" y="-14662"/>
                  <a:pt x="338400" y="0"/>
                </a:cubicBezTo>
                <a:cubicBezTo>
                  <a:pt x="413162" y="14662"/>
                  <a:pt x="563132" y="-8525"/>
                  <a:pt x="720000" y="0"/>
                </a:cubicBezTo>
                <a:cubicBezTo>
                  <a:pt x="732932" y="104722"/>
                  <a:pt x="706732" y="201988"/>
                  <a:pt x="720000" y="367200"/>
                </a:cubicBezTo>
                <a:cubicBezTo>
                  <a:pt x="733268" y="532412"/>
                  <a:pt x="714889" y="597700"/>
                  <a:pt x="720000" y="720000"/>
                </a:cubicBezTo>
                <a:cubicBezTo>
                  <a:pt x="588006" y="717963"/>
                  <a:pt x="543979" y="719777"/>
                  <a:pt x="381600" y="720000"/>
                </a:cubicBezTo>
                <a:cubicBezTo>
                  <a:pt x="219221" y="720223"/>
                  <a:pt x="156066" y="736725"/>
                  <a:pt x="0" y="720000"/>
                </a:cubicBezTo>
                <a:cubicBezTo>
                  <a:pt x="1868" y="612454"/>
                  <a:pt x="-14822" y="471344"/>
                  <a:pt x="0" y="381600"/>
                </a:cubicBezTo>
                <a:cubicBezTo>
                  <a:pt x="14822" y="291856"/>
                  <a:pt x="7427" y="154098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487308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rapeau Ouganda">
            <a:extLst>
              <a:ext uri="{FF2B5EF4-FFF2-40B4-BE49-F238E27FC236}">
                <a16:creationId xmlns:a16="http://schemas.microsoft.com/office/drawing/2014/main" id="{7257A9F9-7FCB-9CDF-1860-A4DC7D68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601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528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816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02945" y="14207"/>
                  <a:pt x="253315" y="10159"/>
                  <a:pt x="352800" y="0"/>
                </a:cubicBezTo>
                <a:cubicBezTo>
                  <a:pt x="452285" y="-10159"/>
                  <a:pt x="601503" y="-143"/>
                  <a:pt x="720000" y="0"/>
                </a:cubicBezTo>
                <a:cubicBezTo>
                  <a:pt x="720268" y="122688"/>
                  <a:pt x="727694" y="259929"/>
                  <a:pt x="720000" y="338400"/>
                </a:cubicBezTo>
                <a:cubicBezTo>
                  <a:pt x="712306" y="416871"/>
                  <a:pt x="738693" y="542207"/>
                  <a:pt x="720000" y="720000"/>
                </a:cubicBezTo>
                <a:cubicBezTo>
                  <a:pt x="638959" y="703978"/>
                  <a:pt x="489582" y="720549"/>
                  <a:pt x="381600" y="720000"/>
                </a:cubicBezTo>
                <a:cubicBezTo>
                  <a:pt x="273618" y="719451"/>
                  <a:pt x="175440" y="711387"/>
                  <a:pt x="0" y="720000"/>
                </a:cubicBezTo>
                <a:cubicBezTo>
                  <a:pt x="-7829" y="572210"/>
                  <a:pt x="6683" y="526030"/>
                  <a:pt x="0" y="367200"/>
                </a:cubicBezTo>
                <a:cubicBezTo>
                  <a:pt x="-6683" y="208370"/>
                  <a:pt x="-4440" y="16778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1174145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Drapeau Timor oriental">
            <a:extLst>
              <a:ext uri="{FF2B5EF4-FFF2-40B4-BE49-F238E27FC236}">
                <a16:creationId xmlns:a16="http://schemas.microsoft.com/office/drawing/2014/main" id="{1A7FFF71-E0FA-AA61-B3E0-1259230B3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225" y="601545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67200 h 720000"/>
              <a:gd name="connsiteX4" fmla="*/ 720000 w 720000"/>
              <a:gd name="connsiteY4" fmla="*/ 720000 h 720000"/>
              <a:gd name="connsiteX5" fmla="*/ 3528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672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81620" y="-13155"/>
                  <a:pt x="216270" y="-12785"/>
                  <a:pt x="345600" y="0"/>
                </a:cubicBezTo>
                <a:cubicBezTo>
                  <a:pt x="474930" y="12785"/>
                  <a:pt x="586620" y="-9038"/>
                  <a:pt x="720000" y="0"/>
                </a:cubicBezTo>
                <a:cubicBezTo>
                  <a:pt x="719873" y="181903"/>
                  <a:pt x="708389" y="228293"/>
                  <a:pt x="720000" y="367200"/>
                </a:cubicBezTo>
                <a:cubicBezTo>
                  <a:pt x="731611" y="506107"/>
                  <a:pt x="722624" y="566416"/>
                  <a:pt x="720000" y="720000"/>
                </a:cubicBezTo>
                <a:cubicBezTo>
                  <a:pt x="631896" y="736653"/>
                  <a:pt x="437931" y="727786"/>
                  <a:pt x="352800" y="720000"/>
                </a:cubicBezTo>
                <a:cubicBezTo>
                  <a:pt x="267669" y="712214"/>
                  <a:pt x="175619" y="713753"/>
                  <a:pt x="0" y="720000"/>
                </a:cubicBezTo>
                <a:cubicBezTo>
                  <a:pt x="468" y="591199"/>
                  <a:pt x="-6582" y="533452"/>
                  <a:pt x="0" y="367200"/>
                </a:cubicBezTo>
                <a:cubicBezTo>
                  <a:pt x="6582" y="200948"/>
                  <a:pt x="10962" y="76881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32829694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F9189A-C214-107C-C799-9249E2C172D1}"/>
              </a:ext>
            </a:extLst>
          </p:cNvPr>
          <p:cNvSpPr/>
          <p:nvPr/>
        </p:nvSpPr>
        <p:spPr>
          <a:xfrm>
            <a:off x="1379693" y="4105978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1879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4F85A-4D9B-0768-BE2E-76C6329E1A18}"/>
              </a:ext>
            </a:extLst>
          </p:cNvPr>
          <p:cNvSpPr/>
          <p:nvPr/>
        </p:nvSpPr>
        <p:spPr>
          <a:xfrm>
            <a:off x="2455275" y="3730024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1924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D88F9-FB2A-3395-1B74-BA7D0620075E}"/>
              </a:ext>
            </a:extLst>
          </p:cNvPr>
          <p:cNvSpPr/>
          <p:nvPr/>
        </p:nvSpPr>
        <p:spPr>
          <a:xfrm>
            <a:off x="3556438" y="2648876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2056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D9A63-D0E6-3AC7-C105-ED0AC166BFDD}"/>
              </a:ext>
            </a:extLst>
          </p:cNvPr>
          <p:cNvSpPr/>
          <p:nvPr/>
        </p:nvSpPr>
        <p:spPr>
          <a:xfrm>
            <a:off x="4633058" y="2391180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2087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BAFD9-A2E5-D860-B5B8-245E3F430E53}"/>
              </a:ext>
            </a:extLst>
          </p:cNvPr>
          <p:cNvSpPr/>
          <p:nvPr/>
        </p:nvSpPr>
        <p:spPr>
          <a:xfrm>
            <a:off x="9046322" y="6038789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3540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B73235-2D34-2CDC-E7A4-3B2145698728}"/>
              </a:ext>
            </a:extLst>
          </p:cNvPr>
          <p:cNvSpPr/>
          <p:nvPr/>
        </p:nvSpPr>
        <p:spPr>
          <a:xfrm>
            <a:off x="10045328" y="2063862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2126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89B4FA-F491-DFC0-D8F9-C7C61AFE3CC1}"/>
              </a:ext>
            </a:extLst>
          </p:cNvPr>
          <p:cNvSpPr/>
          <p:nvPr/>
        </p:nvSpPr>
        <p:spPr>
          <a:xfrm>
            <a:off x="11120537" y="2043082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2129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B73048-1244-2270-9C95-9F6F5D4B3668}"/>
              </a:ext>
            </a:extLst>
          </p:cNvPr>
          <p:cNvSpPr/>
          <p:nvPr/>
        </p:nvSpPr>
        <p:spPr>
          <a:xfrm>
            <a:off x="5713834" y="2362904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2089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F43C6-671B-DC59-F7EF-13A1153C2FB6}"/>
              </a:ext>
            </a:extLst>
          </p:cNvPr>
          <p:cNvSpPr/>
          <p:nvPr/>
        </p:nvSpPr>
        <p:spPr>
          <a:xfrm>
            <a:off x="6794610" y="2334389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2093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7B0D4C-B44F-E1CF-0CE2-C4D76B6F80DE}"/>
              </a:ext>
            </a:extLst>
          </p:cNvPr>
          <p:cNvSpPr/>
          <p:nvPr/>
        </p:nvSpPr>
        <p:spPr>
          <a:xfrm>
            <a:off x="7875386" y="2201732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2109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0BA708-F8C6-D290-FAAB-C5D0EC287926}"/>
              </a:ext>
            </a:extLst>
          </p:cNvPr>
          <p:cNvSpPr/>
          <p:nvPr/>
        </p:nvSpPr>
        <p:spPr>
          <a:xfrm>
            <a:off x="8964513" y="2175739"/>
            <a:ext cx="468000" cy="2403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  <a:latin typeface="Century Gothic" panose="020B0502020202020204" pitchFamily="34" charset="0"/>
              </a:rPr>
              <a:t>2113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68BE32-870F-0F88-E654-6DD1F43408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05B5C-370F-B6B5-B83E-5AB278FA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F59FF9-8DE4-C2E4-326D-F4758BACD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B88168-3ABD-9515-84C7-EB7A56AF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6"/>
          <a:stretch/>
        </p:blipFill>
        <p:spPr>
          <a:xfrm>
            <a:off x="-17426" y="1549268"/>
            <a:ext cx="12192000" cy="24263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C1E06B-EBA4-6CB6-E527-C8E4F318B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746"/>
          <a:stretch/>
        </p:blipFill>
        <p:spPr>
          <a:xfrm>
            <a:off x="-17426" y="3975650"/>
            <a:ext cx="12192000" cy="29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61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2000" cy="133748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996133" y="2290526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000" b="1" dirty="0"/>
              <a:t>9% </a:t>
            </a:r>
            <a:r>
              <a:rPr lang="fr-FR" sz="2400" b="1" dirty="0"/>
              <a:t>de la population en état de sous nutrition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 b="1" dirty="0"/>
              <a:t>Production de </a:t>
            </a:r>
            <a:r>
              <a:rPr lang="fr-FR" sz="4400" b="1" dirty="0"/>
              <a:t>30 228 000 Tonnes </a:t>
            </a:r>
            <a:r>
              <a:rPr lang="fr-FR" sz="2400" b="1" dirty="0"/>
              <a:t>en 2017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400" b="1" dirty="0"/>
              <a:t>84%</a:t>
            </a:r>
            <a:r>
              <a:rPr lang="fr-FR" sz="2400" b="1" dirty="0"/>
              <a:t> de la production est exportée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400" b="1" dirty="0"/>
              <a:t>2785 Kcal</a:t>
            </a:r>
            <a:r>
              <a:rPr lang="fr-FR" sz="2400" b="1" dirty="0"/>
              <a:t>/personne/jour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/>
          </a:p>
        </p:txBody>
      </p:sp>
      <p:sp>
        <p:nvSpPr>
          <p:cNvPr id="218" name="Google Shape;218;p13"/>
          <p:cNvSpPr/>
          <p:nvPr/>
        </p:nvSpPr>
        <p:spPr>
          <a:xfrm>
            <a:off x="12530731" y="2678767"/>
            <a:ext cx="3432024" cy="3742364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⇒"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Donner la part de personnes en état de sous- nutrition pour ce pays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⇒"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Regarder les exportations et la production de Manioc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⇒"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Est-ce que c’est logique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⇒"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Quelle est la disponibilité par habitant pour la Thaïlande ?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Drapeau Taïlande">
            <a:extLst>
              <a:ext uri="{FF2B5EF4-FFF2-40B4-BE49-F238E27FC236}">
                <a16:creationId xmlns:a16="http://schemas.microsoft.com/office/drawing/2014/main" id="{883739D0-8026-B9EB-A434-F5344D3C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11" y="5103425"/>
            <a:ext cx="1519443" cy="1519443"/>
          </a:xfrm>
          <a:custGeom>
            <a:avLst/>
            <a:gdLst>
              <a:gd name="connsiteX0" fmla="*/ 0 w 1519443"/>
              <a:gd name="connsiteY0" fmla="*/ 0 h 1519443"/>
              <a:gd name="connsiteX1" fmla="*/ 536870 w 1519443"/>
              <a:gd name="connsiteY1" fmla="*/ 0 h 1519443"/>
              <a:gd name="connsiteX2" fmla="*/ 1058545 w 1519443"/>
              <a:gd name="connsiteY2" fmla="*/ 0 h 1519443"/>
              <a:gd name="connsiteX3" fmla="*/ 1519443 w 1519443"/>
              <a:gd name="connsiteY3" fmla="*/ 0 h 1519443"/>
              <a:gd name="connsiteX4" fmla="*/ 1519443 w 1519443"/>
              <a:gd name="connsiteY4" fmla="*/ 521675 h 1519443"/>
              <a:gd name="connsiteX5" fmla="*/ 1519443 w 1519443"/>
              <a:gd name="connsiteY5" fmla="*/ 1028156 h 1519443"/>
              <a:gd name="connsiteX6" fmla="*/ 1519443 w 1519443"/>
              <a:gd name="connsiteY6" fmla="*/ 1519443 h 1519443"/>
              <a:gd name="connsiteX7" fmla="*/ 1043351 w 1519443"/>
              <a:gd name="connsiteY7" fmla="*/ 1519443 h 1519443"/>
              <a:gd name="connsiteX8" fmla="*/ 582453 w 1519443"/>
              <a:gd name="connsiteY8" fmla="*/ 1519443 h 1519443"/>
              <a:gd name="connsiteX9" fmla="*/ 0 w 1519443"/>
              <a:gd name="connsiteY9" fmla="*/ 1519443 h 1519443"/>
              <a:gd name="connsiteX10" fmla="*/ 0 w 1519443"/>
              <a:gd name="connsiteY10" fmla="*/ 982573 h 1519443"/>
              <a:gd name="connsiteX11" fmla="*/ 0 w 1519443"/>
              <a:gd name="connsiteY11" fmla="*/ 460898 h 1519443"/>
              <a:gd name="connsiteX12" fmla="*/ 0 w 1519443"/>
              <a:gd name="connsiteY12" fmla="*/ 0 h 151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19443" h="1519443" extrusionOk="0">
                <a:moveTo>
                  <a:pt x="0" y="0"/>
                </a:moveTo>
                <a:cubicBezTo>
                  <a:pt x="265246" y="6708"/>
                  <a:pt x="269215" y="7406"/>
                  <a:pt x="536870" y="0"/>
                </a:cubicBezTo>
                <a:cubicBezTo>
                  <a:pt x="804525" y="-7406"/>
                  <a:pt x="923507" y="17081"/>
                  <a:pt x="1058545" y="0"/>
                </a:cubicBezTo>
                <a:cubicBezTo>
                  <a:pt x="1193583" y="-17081"/>
                  <a:pt x="1396257" y="18482"/>
                  <a:pt x="1519443" y="0"/>
                </a:cubicBezTo>
                <a:cubicBezTo>
                  <a:pt x="1520858" y="224060"/>
                  <a:pt x="1544619" y="277490"/>
                  <a:pt x="1519443" y="521675"/>
                </a:cubicBezTo>
                <a:cubicBezTo>
                  <a:pt x="1494267" y="765860"/>
                  <a:pt x="1512799" y="926503"/>
                  <a:pt x="1519443" y="1028156"/>
                </a:cubicBezTo>
                <a:cubicBezTo>
                  <a:pt x="1526087" y="1129809"/>
                  <a:pt x="1505985" y="1333133"/>
                  <a:pt x="1519443" y="1519443"/>
                </a:cubicBezTo>
                <a:cubicBezTo>
                  <a:pt x="1379100" y="1501961"/>
                  <a:pt x="1255080" y="1510445"/>
                  <a:pt x="1043351" y="1519443"/>
                </a:cubicBezTo>
                <a:cubicBezTo>
                  <a:pt x="831622" y="1528441"/>
                  <a:pt x="680963" y="1500475"/>
                  <a:pt x="582453" y="1519443"/>
                </a:cubicBezTo>
                <a:cubicBezTo>
                  <a:pt x="483943" y="1538411"/>
                  <a:pt x="250574" y="1519564"/>
                  <a:pt x="0" y="1519443"/>
                </a:cubicBezTo>
                <a:cubicBezTo>
                  <a:pt x="795" y="1383253"/>
                  <a:pt x="-22225" y="1190749"/>
                  <a:pt x="0" y="982573"/>
                </a:cubicBezTo>
                <a:cubicBezTo>
                  <a:pt x="22225" y="774397"/>
                  <a:pt x="21828" y="636095"/>
                  <a:pt x="0" y="460898"/>
                </a:cubicBezTo>
                <a:cubicBezTo>
                  <a:pt x="-21828" y="285702"/>
                  <a:pt x="-2208" y="18554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071852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3FA476-A792-9EC3-B33B-FE847AD887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E82A94-3E24-9A2A-4678-D1A30238B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7F8C50-11F1-0DD1-B284-5DC0248F4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0" y="1723197"/>
            <a:ext cx="12192000" cy="5059387"/>
          </a:xfrm>
          <a:prstGeom prst="rect">
            <a:avLst/>
          </a:prstGeom>
        </p:spPr>
      </p:pic>
      <p:sp>
        <p:nvSpPr>
          <p:cNvPr id="7" name="Google Shape;216;p13">
            <a:extLst>
              <a:ext uri="{FF2B5EF4-FFF2-40B4-BE49-F238E27FC236}">
                <a16:creationId xmlns:a16="http://schemas.microsoft.com/office/drawing/2014/main" id="{CEA555E6-5351-DDDD-E8C2-E594221C6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2000" cy="133748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98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05EE3F-995D-595F-3037-BDBFE0EEE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8B17C5-A656-3EC3-9063-76C1BC5E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177"/>
            <a:ext cx="12192000" cy="3341646"/>
          </a:xfrm>
          <a:prstGeom prst="rect">
            <a:avLst/>
          </a:prstGeom>
        </p:spPr>
      </p:pic>
      <p:sp>
        <p:nvSpPr>
          <p:cNvPr id="7" name="Google Shape;216;p13">
            <a:extLst>
              <a:ext uri="{FF2B5EF4-FFF2-40B4-BE49-F238E27FC236}">
                <a16:creationId xmlns:a16="http://schemas.microsoft.com/office/drawing/2014/main" id="{93B9CCE9-B9FE-E061-0516-564D737653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2000" cy="133748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16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11) Analyses complémentaires</a:t>
            </a:r>
            <a:endParaRPr sz="3200" dirty="0"/>
          </a:p>
        </p:txBody>
      </p:sp>
      <p:sp>
        <p:nvSpPr>
          <p:cNvPr id="225" name="Google Shape;225;p14"/>
          <p:cNvSpPr/>
          <p:nvPr/>
        </p:nvSpPr>
        <p:spPr>
          <a:xfrm>
            <a:off x="12489788" y="2222287"/>
            <a:ext cx="3432024" cy="3742364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⇒"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vais peut-être trouver des choses supplémentaires pendant l’analyse.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Drapeau France">
            <a:extLst>
              <a:ext uri="{FF2B5EF4-FFF2-40B4-BE49-F238E27FC236}">
                <a16:creationId xmlns:a16="http://schemas.microsoft.com/office/drawing/2014/main" id="{B083A34C-6E9B-03C2-F261-E9335DF2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27" y="2133873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345600 w 720000"/>
              <a:gd name="connsiteY1" fmla="*/ 0 h 720000"/>
              <a:gd name="connsiteX2" fmla="*/ 720000 w 720000"/>
              <a:gd name="connsiteY2" fmla="*/ 0 h 720000"/>
              <a:gd name="connsiteX3" fmla="*/ 720000 w 720000"/>
              <a:gd name="connsiteY3" fmla="*/ 338400 h 720000"/>
              <a:gd name="connsiteX4" fmla="*/ 720000 w 720000"/>
              <a:gd name="connsiteY4" fmla="*/ 720000 h 720000"/>
              <a:gd name="connsiteX5" fmla="*/ 360000 w 720000"/>
              <a:gd name="connsiteY5" fmla="*/ 720000 h 720000"/>
              <a:gd name="connsiteX6" fmla="*/ 0 w 720000"/>
              <a:gd name="connsiteY6" fmla="*/ 720000 h 720000"/>
              <a:gd name="connsiteX7" fmla="*/ 0 w 720000"/>
              <a:gd name="connsiteY7" fmla="*/ 345600 h 720000"/>
              <a:gd name="connsiteX8" fmla="*/ 0 w 720000"/>
              <a:gd name="connsiteY8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000" h="720000" extrusionOk="0">
                <a:moveTo>
                  <a:pt x="0" y="0"/>
                </a:moveTo>
                <a:cubicBezTo>
                  <a:pt x="147049" y="-3634"/>
                  <a:pt x="207885" y="-768"/>
                  <a:pt x="345600" y="0"/>
                </a:cubicBezTo>
                <a:cubicBezTo>
                  <a:pt x="483315" y="768"/>
                  <a:pt x="614850" y="-6776"/>
                  <a:pt x="720000" y="0"/>
                </a:cubicBezTo>
                <a:cubicBezTo>
                  <a:pt x="709809" y="106808"/>
                  <a:pt x="733075" y="180965"/>
                  <a:pt x="720000" y="338400"/>
                </a:cubicBezTo>
                <a:cubicBezTo>
                  <a:pt x="706925" y="495835"/>
                  <a:pt x="730686" y="626949"/>
                  <a:pt x="720000" y="720000"/>
                </a:cubicBezTo>
                <a:cubicBezTo>
                  <a:pt x="643839" y="735658"/>
                  <a:pt x="471757" y="706200"/>
                  <a:pt x="360000" y="720000"/>
                </a:cubicBezTo>
                <a:cubicBezTo>
                  <a:pt x="248243" y="733800"/>
                  <a:pt x="91933" y="714508"/>
                  <a:pt x="0" y="720000"/>
                </a:cubicBezTo>
                <a:cubicBezTo>
                  <a:pt x="-2253" y="632497"/>
                  <a:pt x="14618" y="434630"/>
                  <a:pt x="0" y="345600"/>
                </a:cubicBezTo>
                <a:cubicBezTo>
                  <a:pt x="-14618" y="256570"/>
                  <a:pt x="-10859" y="87810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5436436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35D06A-A491-69D7-A0F5-BB17EC4FFC48}"/>
              </a:ext>
            </a:extLst>
          </p:cNvPr>
          <p:cNvSpPr txBox="1"/>
          <p:nvPr/>
        </p:nvSpPr>
        <p:spPr>
          <a:xfrm>
            <a:off x="1227908" y="2133873"/>
            <a:ext cx="101540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3482 Kcal </a:t>
            </a:r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 personne et par jour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SzPts val="1800"/>
            </a:pPr>
            <a:r>
              <a:rPr lang="fr-F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2847 Kcal </a:t>
            </a:r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moyen par personne et par jour</a:t>
            </a:r>
            <a:endParaRPr lang="fr-FR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SzPts val="1800"/>
            </a:pP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SzPts val="1800"/>
            </a:pPr>
            <a:endParaRPr lang="fr-FR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SzPts val="1800"/>
            </a:pPr>
            <a:r>
              <a:rPr lang="fr-F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116 Millions </a:t>
            </a:r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 Tonnes d’aide alimentaire (19-ème)</a:t>
            </a:r>
          </a:p>
          <a:p>
            <a:pPr algn="ctr">
              <a:buSzPts val="1800"/>
            </a:pPr>
            <a:r>
              <a:rPr lang="fr-F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2089 Kcal </a:t>
            </a:r>
            <a:r>
              <a:rPr lang="fr-F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 personne et par jour</a:t>
            </a:r>
            <a:endParaRPr lang="fr-FR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864B871-ABE9-7D41-9117-9FF633E9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27" y="4892075"/>
            <a:ext cx="742950" cy="74295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0FD72C-AE91-96C0-D5A8-222197277E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B6AFEC-7DEF-3E7A-228C-EB7AEEBDC2F9}"/>
              </a:ext>
            </a:extLst>
          </p:cNvPr>
          <p:cNvSpPr txBox="1"/>
          <p:nvPr/>
        </p:nvSpPr>
        <p:spPr>
          <a:xfrm>
            <a:off x="1227908" y="2133873"/>
            <a:ext cx="1015409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Inégalité de la disponibilité alimentaire entre les pays du monde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Aide alimentaire qui n’est pas donnée aux pays étant en état de sous nutrition</a:t>
            </a:r>
            <a:endParaRPr lang="fr-FR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SzPts val="1800"/>
            </a:pPr>
            <a:endParaRPr lang="fr-FR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SzPts val="1800"/>
            </a:pPr>
            <a:endParaRPr lang="fr-FR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E91729-CF74-4462-FF44-E9BAD8A520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245170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1) Proportion de personnes en état de sous-nutrition en 2017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Google Shape;146;p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92566" y="2222287"/>
                <a:ext cx="10780720" cy="363651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rmAutofit lnSpcReduction="10000"/>
              </a:bodyPr>
              <a:lstStyle/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5400" b="1" dirty="0">
                    <a:solidFill>
                      <a:schemeClr val="bg1"/>
                    </a:solidFill>
                  </a:rPr>
                  <a:t>7 543 798 779 </a:t>
                </a:r>
                <a:r>
                  <a:rPr lang="fr-FR" sz="2400" b="1" dirty="0">
                    <a:solidFill>
                      <a:schemeClr val="bg1"/>
                    </a:solidFill>
                  </a:rPr>
                  <a:t>personnes dans le monde en 2017</a:t>
                </a:r>
                <a:endParaRPr lang="fr-FR" sz="5400" b="1" dirty="0">
                  <a:solidFill>
                    <a:schemeClr val="bg1"/>
                  </a:solidFill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5400" b="1" dirty="0">
                    <a:solidFill>
                      <a:schemeClr val="bg1"/>
                    </a:solidFill>
                  </a:rPr>
                  <a:t>535 700 000 </a:t>
                </a:r>
                <a:r>
                  <a:rPr lang="fr-FR" sz="2400" b="1" dirty="0">
                    <a:solidFill>
                      <a:schemeClr val="bg1"/>
                    </a:solidFill>
                  </a:rPr>
                  <a:t>personnes sont en état de sous nutrition, 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2400" b="1" dirty="0">
                    <a:solidFill>
                      <a:schemeClr val="bg1"/>
                    </a:solidFill>
                  </a:rPr>
                  <a:t>ce qui représente </a:t>
                </a:r>
                <a:r>
                  <a:rPr lang="fr-FR" sz="5400" b="1" dirty="0">
                    <a:solidFill>
                      <a:schemeClr val="bg1"/>
                    </a:solidFill>
                  </a:rPr>
                  <a:t>7% </a:t>
                </a:r>
                <a:r>
                  <a:rPr lang="fr-FR" sz="2400" b="1" dirty="0">
                    <a:solidFill>
                      <a:schemeClr val="bg1"/>
                    </a:solidFill>
                  </a:rPr>
                  <a:t>de la population mondiale</a:t>
                </a:r>
              </a:p>
              <a:p>
                <a:pPr marL="28575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Tx/>
                  <a:buChar char="-"/>
                </a:pPr>
                <a:endParaRPr lang="fr-FR" sz="5400" b="1" dirty="0">
                  <a:solidFill>
                    <a:schemeClr val="bg1"/>
                  </a:solidFill>
                </a:endParaRPr>
              </a:p>
              <a:p>
                <a:pPr marL="285750" lvl="0" indent="-28575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Tx/>
                  <a:buChar char="-"/>
                </a:pPr>
                <a:r>
                  <a:rPr lang="fr-FR" sz="2400" b="1" dirty="0">
                    <a:solidFill>
                      <a:schemeClr val="bg1"/>
                    </a:solidFill>
                  </a:rPr>
                  <a:t>Proportion</a:t>
                </a:r>
                <a14:m>
                  <m:oMath xmlns:m="http://schemas.openxmlformats.org/officeDocument/2006/math">
                    <m:r>
                      <a:rPr lang="fr-FR" sz="2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𝐍𝐨𝐦𝐛𝐫𝐞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𝐝𝐞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𝐩𝐞𝐫𝐬𝐨𝐧𝐧𝐞𝐬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𝐞𝐧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𝐬𝐨𝐮𝐬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𝐧𝐮𝐭𝐫𝐢𝐭𝐢𝐨𝐧</m:t>
                        </m:r>
                      </m:num>
                      <m:den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𝐏𝐨𝐩𝐮𝐥𝐚𝐭𝐢𝐨𝐧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𝐦𝐨𝐧𝐝𝐢𝐚𝐥𝐞</m:t>
                        </m:r>
                      </m:den>
                    </m:f>
                    <m:r>
                      <a:rPr lang="ar-AE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ar-AE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ar-AE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Google Shape;146;p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2566" y="2222287"/>
                <a:ext cx="10780720" cy="3636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Google Shape;147;p4"/>
          <p:cNvSpPr/>
          <p:nvPr/>
        </p:nvSpPr>
        <p:spPr>
          <a:xfrm>
            <a:off x="12387180" y="2222287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veut montrer le nombre de personnes et le % de personnes en état de sous-nutrition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=&gt; Expliciter le chiffre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9084A7-1AEF-C341-F127-0ED80A38E2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04D6F2-46D9-24FE-2902-062ECCE009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135976-6EA7-7F41-515B-F86E1527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13" y="1617292"/>
            <a:ext cx="12192000" cy="9084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02D7B0-2BB7-F7C7-3A24-6063B68C5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26" y="2525787"/>
            <a:ext cx="12192000" cy="4731224"/>
          </a:xfrm>
          <a:prstGeom prst="rect">
            <a:avLst/>
          </a:prstGeom>
        </p:spPr>
      </p:pic>
      <p:sp>
        <p:nvSpPr>
          <p:cNvPr id="9" name="Google Shape;145;p4">
            <a:extLst>
              <a:ext uri="{FF2B5EF4-FFF2-40B4-BE49-F238E27FC236}">
                <a16:creationId xmlns:a16="http://schemas.microsoft.com/office/drawing/2014/main" id="{8EF9B243-6B32-332E-1865-3D7986976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688" y="177800"/>
            <a:ext cx="10571162" cy="9715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1) Proportion de personnes en état de sous-nutrition en 2017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4268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39646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 b="1" dirty="0"/>
              <a:t>Moyenne de 2 500 à 3 000 Kcal pour les hommes et de 2 000 à 2 500 Kcal pour les femmes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 b="1" dirty="0"/>
              <a:t>Nous pouvons faire une moyenne générale à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000" b="1" dirty="0"/>
              <a:t>2500 Kcal par personne et par jours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40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000" b="1" dirty="0"/>
              <a:t>8,3 Milliards</a:t>
            </a:r>
            <a:r>
              <a:rPr lang="fr-FR" sz="2400" b="1" dirty="0"/>
              <a:t> de personnes peuvent être nourris dans le monde via la disponibilité alimentaire</a:t>
            </a:r>
            <a:endParaRPr lang="fr-FR" sz="40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dirty="0"/>
          </a:p>
        </p:txBody>
      </p:sp>
      <p:sp>
        <p:nvSpPr>
          <p:cNvPr id="154" name="Google Shape;154;p5"/>
          <p:cNvSpPr/>
          <p:nvPr/>
        </p:nvSpPr>
        <p:spPr>
          <a:xfrm>
            <a:off x="12335711" y="2137784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Chiffre à calculer avec la disponibilité alimentaire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Combien de Kcal par personne et par jour 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Justification du chiffre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E11CAB-8E09-BD50-2DEA-E718CC787E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B77CB6-C2A6-FB1E-2B68-CB31625FDA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8EB7BB-069D-23F3-1C59-05F9C13A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682"/>
            <a:ext cx="12192000" cy="4914957"/>
          </a:xfrm>
          <a:prstGeom prst="rect">
            <a:avLst/>
          </a:prstGeom>
        </p:spPr>
      </p:pic>
      <p:sp>
        <p:nvSpPr>
          <p:cNvPr id="7" name="Google Shape;152;p5">
            <a:extLst>
              <a:ext uri="{FF2B5EF4-FFF2-40B4-BE49-F238E27FC236}">
                <a16:creationId xmlns:a16="http://schemas.microsoft.com/office/drawing/2014/main" id="{E6B9C25E-968C-238D-A7B7-E0C9BFA51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688" y="177800"/>
            <a:ext cx="10571162" cy="9715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55535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2EF842-AE73-7C8F-4C8C-18C8D0EDAA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B83E18-6B10-B4C7-EB31-7EB6BE7A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1266"/>
            <a:ext cx="12192000" cy="11983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C55026A-171C-E446-16A2-B0D127C2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3385"/>
            <a:ext cx="12192000" cy="3591230"/>
          </a:xfrm>
          <a:prstGeom prst="rect">
            <a:avLst/>
          </a:prstGeom>
        </p:spPr>
      </p:pic>
      <p:sp>
        <p:nvSpPr>
          <p:cNvPr id="10" name="Google Shape;152;p5">
            <a:extLst>
              <a:ext uri="{FF2B5EF4-FFF2-40B4-BE49-F238E27FC236}">
                <a16:creationId xmlns:a16="http://schemas.microsoft.com/office/drawing/2014/main" id="{B9985850-8121-3B21-C1EF-DC9E7DF808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1638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3) Nombre théorique de personnes qui pourraient être nourries uniquement avec les végétaux en 2017</a:t>
            </a:r>
            <a:endParaRPr dirty="0"/>
          </a:p>
        </p:txBody>
      </p:sp>
      <p:sp>
        <p:nvSpPr>
          <p:cNvPr id="161" name="Google Shape;161;p6"/>
          <p:cNvSpPr/>
          <p:nvPr/>
        </p:nvSpPr>
        <p:spPr>
          <a:xfrm>
            <a:off x="12540248" y="2479521"/>
            <a:ext cx="3432024" cy="2582431"/>
          </a:xfrm>
          <a:prstGeom prst="rect">
            <a:avLst/>
          </a:prstGeom>
          <a:solidFill>
            <a:srgbClr val="FFFF00"/>
          </a:solidFill>
          <a:ln w="15875" cap="rnd" cmpd="sng">
            <a:solidFill>
              <a:srgbClr val="AE8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MEMO 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Même calcul que précédemment mais avec uniquement les végétaux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53;p5">
            <a:extLst>
              <a:ext uri="{FF2B5EF4-FFF2-40B4-BE49-F238E27FC236}">
                <a16:creationId xmlns:a16="http://schemas.microsoft.com/office/drawing/2014/main" id="{96B97DB2-CD60-6913-08A0-4D0A36A8C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97397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 dirty="0"/>
              <a:t>Moyenne </a:t>
            </a:r>
            <a:r>
              <a:rPr lang="fr-FR" sz="2400" b="1" dirty="0"/>
              <a:t>de 2 500 à 3 000 Kcal pour les hommes </a:t>
            </a:r>
            <a:r>
              <a:rPr lang="fr-FR" sz="2400" dirty="0"/>
              <a:t>et de </a:t>
            </a:r>
            <a:r>
              <a:rPr lang="fr-FR" sz="2400" b="1" dirty="0"/>
              <a:t>2 000 à 2 500 Kcal</a:t>
            </a:r>
            <a:r>
              <a:rPr lang="fr-FR" sz="2400" dirty="0"/>
              <a:t> </a:t>
            </a:r>
            <a:r>
              <a:rPr lang="fr-FR" sz="2400" b="1" dirty="0"/>
              <a:t>pour les femmes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400" dirty="0"/>
              <a:t>Nous pouvons faire une moyenne générale à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000" b="1" dirty="0"/>
              <a:t>2500 Kcal par personne et par jours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40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000" b="1" dirty="0"/>
              <a:t>6,9 Milliards</a:t>
            </a:r>
            <a:r>
              <a:rPr lang="fr-FR" sz="2400" dirty="0"/>
              <a:t> de personnes peuvent être nourris dans le monde uniquement avec des végétaux</a:t>
            </a:r>
            <a:endParaRPr lang="fr-FR" sz="4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13FAA7C-5750-1856-F149-A3B394864B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6925C9-1A9E-1B89-A5E2-4DC5983AF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4FE92A-F357-9CE9-8262-ECB7649BE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94"/>
          <a:stretch/>
        </p:blipFill>
        <p:spPr>
          <a:xfrm>
            <a:off x="0" y="1602919"/>
            <a:ext cx="12192000" cy="22243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EF1D8B-878D-FDC2-30E7-4BA3DD33F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45"/>
          <a:stretch/>
        </p:blipFill>
        <p:spPr>
          <a:xfrm>
            <a:off x="0" y="3827286"/>
            <a:ext cx="12192000" cy="16917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7F725F2-8DAF-DA5C-3F5D-F0F74EE5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9038"/>
            <a:ext cx="12192000" cy="1110018"/>
          </a:xfrm>
          <a:prstGeom prst="rect">
            <a:avLst/>
          </a:prstGeom>
        </p:spPr>
      </p:pic>
      <p:sp>
        <p:nvSpPr>
          <p:cNvPr id="11" name="Google Shape;159;p6">
            <a:extLst>
              <a:ext uri="{FF2B5EF4-FFF2-40B4-BE49-F238E27FC236}">
                <a16:creationId xmlns:a16="http://schemas.microsoft.com/office/drawing/2014/main" id="{DA186256-BC22-9A16-E2E6-83159A2A2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0"/>
            <a:ext cx="10571998" cy="14176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3) Nombre théorique de personnes qui pourraient être nourries uniquement avec les végétaux en 2017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023020"/>
      </p:ext>
    </p:extLst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Palissad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12716</TotalTime>
  <Words>1163</Words>
  <Application>Microsoft Office PowerPoint</Application>
  <PresentationFormat>Grand écran</PresentationFormat>
  <Paragraphs>258</Paragraphs>
  <Slides>29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Aptos</vt:lpstr>
      <vt:lpstr>Arial</vt:lpstr>
      <vt:lpstr>Cambria Math</vt:lpstr>
      <vt:lpstr>Century Gothic</vt:lpstr>
      <vt:lpstr>DM Sans</vt:lpstr>
      <vt:lpstr>Noto Sans Symbols</vt:lpstr>
      <vt:lpstr>ui-sans-serif</vt:lpstr>
      <vt:lpstr>Entre guillemets</vt:lpstr>
      <vt:lpstr>Étude sur l’alimentation dans le monde</vt:lpstr>
      <vt:lpstr>Méthodologie de l’analyse</vt:lpstr>
      <vt:lpstr>1) Proportion de personnes en état de sous-nutrition en 2017</vt:lpstr>
      <vt:lpstr>1) Proportion de personnes en état de sous-nutrition en 2017</vt:lpstr>
      <vt:lpstr>2) Nombre théorique de personnes qui pourraient être nourries en 2017</vt:lpstr>
      <vt:lpstr>2) Nombre théorique de personnes qui pourraient être nourries en 2017</vt:lpstr>
      <vt:lpstr>2) Nombre théorique de personnes qui pourraient être nourries en 2017</vt:lpstr>
      <vt:lpstr>3) Nombre théorique de personnes qui pourraient être nourries uniquement avec les végétaux en 2017</vt:lpstr>
      <vt:lpstr>3) Nombre théorique de personnes qui pourraient être nourries uniquement avec les végétaux en 2017</vt:lpstr>
      <vt:lpstr>4) Répartition de la disponibilité intérieure</vt:lpstr>
      <vt:lpstr>4) Répartition de la disponibilité intérieure</vt:lpstr>
      <vt:lpstr>5) Part de l’utilisation des principales céréales</vt:lpstr>
      <vt:lpstr>5) Part de l’utilisation des principales céréales</vt:lpstr>
      <vt:lpstr>6) Liste des 10 pays où la proportion de personnes en état de sous-nutrition est la plus forte en 2017</vt:lpstr>
      <vt:lpstr>6) Liste des 10 pays où la proportion de personnes en état de sous-nutrition est la plus forte en 2017</vt:lpstr>
      <vt:lpstr>7) Liste des 10 pays qui ont le plus bénéficié de l’aide alimentaire entre 2013 et 2016</vt:lpstr>
      <vt:lpstr>7) Liste des 10 pays qui ont le plus bénéficié de l’aide alimentaire entre 2013 et 2016</vt:lpstr>
      <vt:lpstr>8) Évolution de l’aide alimentaire pour les 5 pays qui en ont le plus bénéficié entre 2013 et 2016</vt:lpstr>
      <vt:lpstr>8) Évolution de l’aide alimentaire pour les 5 pays qui en ont le plus bénéficié entre 2013 et 2016</vt:lpstr>
      <vt:lpstr>8) Évolution de l’aide alimentaire pour les 5 pays qui en ont le plus bénéficié entre 2013 et 2016</vt:lpstr>
      <vt:lpstr>9) Liste des 10 pays qui ont la plus forte disponibilité alimentaire par habitant</vt:lpstr>
      <vt:lpstr>9) Liste des 10 pays qui ont la plus forte disponibilité alimentaire par habitant</vt:lpstr>
      <vt:lpstr>9) Liste des 10 pays qui ont la plus faible disponibilité alimentaire par habitant</vt:lpstr>
      <vt:lpstr>Présentation PowerPoint</vt:lpstr>
      <vt:lpstr>10) Étude sur le manioc en Thaïlande</vt:lpstr>
      <vt:lpstr>10) Étude sur le manioc en Thaïlande</vt:lpstr>
      <vt:lpstr>10) Étude sur le manioc en Thaïlande</vt:lpstr>
      <vt:lpstr>11) Analyses complémentaires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VERPRAET Maxence</dc:creator>
  <cp:lastModifiedBy>VERPRAET Maxence</cp:lastModifiedBy>
  <cp:revision>22</cp:revision>
  <dcterms:created xsi:type="dcterms:W3CDTF">2024-05-14T15:06:49Z</dcterms:created>
  <dcterms:modified xsi:type="dcterms:W3CDTF">2024-05-28T13:39:49Z</dcterms:modified>
</cp:coreProperties>
</file>